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6" r:id="rId3"/>
    <p:sldMasterId id="2147483698" r:id="rId4"/>
  </p:sldMasterIdLst>
  <p:notesMasterIdLst>
    <p:notesMasterId r:id="rId65"/>
  </p:notesMasterIdLst>
  <p:handoutMasterIdLst>
    <p:handoutMasterId r:id="rId66"/>
  </p:handoutMasterIdLst>
  <p:sldIdLst>
    <p:sldId id="256" r:id="rId5"/>
    <p:sldId id="313" r:id="rId6"/>
    <p:sldId id="257" r:id="rId7"/>
    <p:sldId id="311" r:id="rId8"/>
    <p:sldId id="332" r:id="rId9"/>
    <p:sldId id="334" r:id="rId10"/>
    <p:sldId id="333" r:id="rId11"/>
    <p:sldId id="314" r:id="rId12"/>
    <p:sldId id="259" r:id="rId13"/>
    <p:sldId id="258" r:id="rId14"/>
    <p:sldId id="261" r:id="rId15"/>
    <p:sldId id="260" r:id="rId16"/>
    <p:sldId id="319" r:id="rId17"/>
    <p:sldId id="305" r:id="rId18"/>
    <p:sldId id="262" r:id="rId19"/>
    <p:sldId id="266" r:id="rId20"/>
    <p:sldId id="271" r:id="rId21"/>
    <p:sldId id="318" r:id="rId22"/>
    <p:sldId id="290" r:id="rId23"/>
    <p:sldId id="289" r:id="rId24"/>
    <p:sldId id="265" r:id="rId25"/>
    <p:sldId id="296" r:id="rId26"/>
    <p:sldId id="272" r:id="rId27"/>
    <p:sldId id="269" r:id="rId28"/>
    <p:sldId id="298" r:id="rId29"/>
    <p:sldId id="299" r:id="rId30"/>
    <p:sldId id="270" r:id="rId31"/>
    <p:sldId id="291" r:id="rId32"/>
    <p:sldId id="292" r:id="rId33"/>
    <p:sldId id="293" r:id="rId34"/>
    <p:sldId id="315" r:id="rId35"/>
    <p:sldId id="273" r:id="rId36"/>
    <p:sldId id="276" r:id="rId37"/>
    <p:sldId id="323" r:id="rId38"/>
    <p:sldId id="274" r:id="rId39"/>
    <p:sldId id="324" r:id="rId40"/>
    <p:sldId id="307" r:id="rId41"/>
    <p:sldId id="308" r:id="rId42"/>
    <p:sldId id="325" r:id="rId43"/>
    <p:sldId id="275" r:id="rId44"/>
    <p:sldId id="321" r:id="rId45"/>
    <p:sldId id="286" r:id="rId46"/>
    <p:sldId id="322" r:id="rId47"/>
    <p:sldId id="268" r:id="rId48"/>
    <p:sldId id="316" r:id="rId49"/>
    <p:sldId id="277" r:id="rId50"/>
    <p:sldId id="278" r:id="rId51"/>
    <p:sldId id="331" r:id="rId52"/>
    <p:sldId id="328" r:id="rId53"/>
    <p:sldId id="326" r:id="rId54"/>
    <p:sldId id="279" r:id="rId55"/>
    <p:sldId id="288" r:id="rId56"/>
    <p:sldId id="310" r:id="rId57"/>
    <p:sldId id="330" r:id="rId58"/>
    <p:sldId id="317" r:id="rId59"/>
    <p:sldId id="281" r:id="rId60"/>
    <p:sldId id="335" r:id="rId61"/>
    <p:sldId id="336" r:id="rId62"/>
    <p:sldId id="283" r:id="rId63"/>
    <p:sldId id="284" r:id="rId6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Lutzky" initials="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59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5933306\Documents\CMS%2064%20data\2016report-2014data\Charts\LTSS2014Charts3-2-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'Gradient Colors'!$A$18</c:f>
              <c:strCache>
                <c:ptCount val="1"/>
                <c:pt idx="0">
                  <c:v>Institutional</c:v>
                </c:pt>
              </c:strCache>
            </c:strRef>
          </c:tx>
          <c:marker>
            <c:spPr>
              <a:solidFill>
                <a:schemeClr val="accent1"/>
              </a:solidFill>
            </c:spPr>
          </c:marker>
          <c:dLbls>
            <c:dLbl>
              <c:idx val="18"/>
              <c:layout>
                <c:manualLayout>
                  <c:x val="-2.5117442054152776E-2"/>
                  <c:y val="1.79540476289592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D8-4EE3-A617-01E0039E69C7}"/>
                </c:ext>
              </c:extLst>
            </c:dLbl>
            <c:dLbl>
              <c:idx val="19"/>
              <c:layout>
                <c:manualLayout>
                  <c:x val="-1.6744661415737977E-3"/>
                  <c:y val="-4.23618769125867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D8-4EE3-A617-01E0039E69C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'Gradient Colors'!$G$17:$Z$17</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'Gradient Colors'!$G$18:$Z$18</c:f>
              <c:numCache>
                <c:formatCode>0%</c:formatCode>
                <c:ptCount val="20"/>
                <c:pt idx="0">
                  <c:v>0.81805938992079175</c:v>
                </c:pt>
                <c:pt idx="1">
                  <c:v>0.80663092628401645</c:v>
                </c:pt>
                <c:pt idx="2">
                  <c:v>0.76200000000000001</c:v>
                </c:pt>
                <c:pt idx="3">
                  <c:v>0.749</c:v>
                </c:pt>
                <c:pt idx="4">
                  <c:v>0.73599999999999999</c:v>
                </c:pt>
                <c:pt idx="5">
                  <c:v>0.72699999999999998</c:v>
                </c:pt>
                <c:pt idx="6">
                  <c:v>0.7</c:v>
                </c:pt>
                <c:pt idx="7">
                  <c:v>0.69700000000000006</c:v>
                </c:pt>
                <c:pt idx="8">
                  <c:v>0.66700000000000004</c:v>
                </c:pt>
                <c:pt idx="9">
                  <c:v>0.64500000000000002</c:v>
                </c:pt>
                <c:pt idx="10">
                  <c:v>0.63200000000000001</c:v>
                </c:pt>
                <c:pt idx="11">
                  <c:v>0.61099999999999999</c:v>
                </c:pt>
                <c:pt idx="12">
                  <c:v>0.58726982846048115</c:v>
                </c:pt>
                <c:pt idx="13">
                  <c:v>0.56634664403120882</c:v>
                </c:pt>
                <c:pt idx="14">
                  <c:v>0.54744474800448439</c:v>
                </c:pt>
                <c:pt idx="15">
                  <c:v>0.52167123724393949</c:v>
                </c:pt>
                <c:pt idx="16">
                  <c:v>0.51219195678094143</c:v>
                </c:pt>
                <c:pt idx="17">
                  <c:v>0.50783948308990401</c:v>
                </c:pt>
                <c:pt idx="18">
                  <c:v>0.48700121632619131</c:v>
                </c:pt>
                <c:pt idx="19">
                  <c:v>0.46895465633010192</c:v>
                </c:pt>
              </c:numCache>
            </c:numRef>
          </c:val>
          <c:smooth val="0"/>
          <c:extLst>
            <c:ext xmlns:c16="http://schemas.microsoft.com/office/drawing/2014/chart" uri="{C3380CC4-5D6E-409C-BE32-E72D297353CC}">
              <c16:uniqueId val="{00000002-15D8-4EE3-A617-01E0039E69C7}"/>
            </c:ext>
          </c:extLst>
        </c:ser>
        <c:ser>
          <c:idx val="1"/>
          <c:order val="1"/>
          <c:tx>
            <c:strRef>
              <c:f>'Gradient Colors'!$A$19</c:f>
              <c:strCache>
                <c:ptCount val="1"/>
                <c:pt idx="0">
                  <c:v>HCBS</c:v>
                </c:pt>
              </c:strCache>
            </c:strRef>
          </c:tx>
          <c:spPr>
            <a:ln>
              <a:solidFill>
                <a:srgbClr val="5C068C"/>
              </a:solidFill>
            </a:ln>
          </c:spPr>
          <c:marker>
            <c:spPr>
              <a:solidFill>
                <a:srgbClr val="5C068C"/>
              </a:solidFill>
            </c:spPr>
          </c:marker>
          <c:dLbls>
            <c:dLbl>
              <c:idx val="18"/>
              <c:layout>
                <c:manualLayout>
                  <c:x val="-2.5117442054152776E-2"/>
                  <c:y val="-1.99719276346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D8-4EE3-A617-01E0039E69C7}"/>
                </c:ext>
              </c:extLst>
            </c:dLbl>
            <c:dLbl>
              <c:idx val="19"/>
              <c:layout>
                <c:manualLayout>
                  <c:x val="-2.1210057989116875E-4"/>
                  <c:y val="-7.85270085918364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D8-4EE3-A617-01E0039E69C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'Gradient Colors'!$G$17:$Z$17</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'Gradient Colors'!$G$19:$Z$19</c:f>
              <c:numCache>
                <c:formatCode>0%</c:formatCode>
                <c:ptCount val="20"/>
                <c:pt idx="0">
                  <c:v>0.18194061007920831</c:v>
                </c:pt>
                <c:pt idx="1">
                  <c:v>0.19336907371598352</c:v>
                </c:pt>
                <c:pt idx="2">
                  <c:v>0.23799999999999999</c:v>
                </c:pt>
                <c:pt idx="3">
                  <c:v>0.251</c:v>
                </c:pt>
                <c:pt idx="4">
                  <c:v>0.26400000000000001</c:v>
                </c:pt>
                <c:pt idx="5">
                  <c:v>0.27300000000000002</c:v>
                </c:pt>
                <c:pt idx="6">
                  <c:v>0.3</c:v>
                </c:pt>
                <c:pt idx="7">
                  <c:v>0.30299999999999999</c:v>
                </c:pt>
                <c:pt idx="8">
                  <c:v>0.33300000000000002</c:v>
                </c:pt>
                <c:pt idx="9">
                  <c:v>0.35499999999999998</c:v>
                </c:pt>
                <c:pt idx="10">
                  <c:v>0.36799999999999999</c:v>
                </c:pt>
                <c:pt idx="11">
                  <c:v>0.38900000000000001</c:v>
                </c:pt>
                <c:pt idx="12">
                  <c:v>0.41273017153951885</c:v>
                </c:pt>
                <c:pt idx="13">
                  <c:v>0.43365335596879112</c:v>
                </c:pt>
                <c:pt idx="14">
                  <c:v>0.45255525199551566</c:v>
                </c:pt>
                <c:pt idx="15">
                  <c:v>0.47832876275606051</c:v>
                </c:pt>
                <c:pt idx="16">
                  <c:v>0.48780804321905857</c:v>
                </c:pt>
                <c:pt idx="17">
                  <c:v>0.49216051691009594</c:v>
                </c:pt>
                <c:pt idx="18">
                  <c:v>0.51299878367380869</c:v>
                </c:pt>
                <c:pt idx="19">
                  <c:v>0.53104534366989808</c:v>
                </c:pt>
              </c:numCache>
            </c:numRef>
          </c:val>
          <c:smooth val="0"/>
          <c:extLst>
            <c:ext xmlns:c16="http://schemas.microsoft.com/office/drawing/2014/chart" uri="{C3380CC4-5D6E-409C-BE32-E72D297353CC}">
              <c16:uniqueId val="{00000005-15D8-4EE3-A617-01E0039E69C7}"/>
            </c:ext>
          </c:extLst>
        </c:ser>
        <c:dLbls>
          <c:showLegendKey val="0"/>
          <c:showVal val="0"/>
          <c:showCatName val="0"/>
          <c:showSerName val="0"/>
          <c:showPercent val="0"/>
          <c:showBubbleSize val="0"/>
        </c:dLbls>
        <c:marker val="1"/>
        <c:smooth val="0"/>
        <c:axId val="257769472"/>
        <c:axId val="257771008"/>
      </c:lineChart>
      <c:catAx>
        <c:axId val="257769472"/>
        <c:scaling>
          <c:orientation val="minMax"/>
        </c:scaling>
        <c:delete val="0"/>
        <c:axPos val="b"/>
        <c:numFmt formatCode="General" sourceLinked="1"/>
        <c:majorTickMark val="out"/>
        <c:minorTickMark val="none"/>
        <c:tickLblPos val="nextTo"/>
        <c:txPr>
          <a:bodyPr rot="-2700000"/>
          <a:lstStyle/>
          <a:p>
            <a:pPr>
              <a:defRPr sz="1300"/>
            </a:pPr>
            <a:endParaRPr lang="en-US"/>
          </a:p>
        </c:txPr>
        <c:crossAx val="257771008"/>
        <c:crosses val="autoZero"/>
        <c:auto val="1"/>
        <c:lblAlgn val="ctr"/>
        <c:lblOffset val="100"/>
        <c:noMultiLvlLbl val="0"/>
      </c:catAx>
      <c:valAx>
        <c:axId val="257771008"/>
        <c:scaling>
          <c:orientation val="minMax"/>
        </c:scaling>
        <c:delete val="0"/>
        <c:axPos val="l"/>
        <c:numFmt formatCode="0%" sourceLinked="1"/>
        <c:majorTickMark val="out"/>
        <c:minorTickMark val="none"/>
        <c:tickLblPos val="nextTo"/>
        <c:txPr>
          <a:bodyPr/>
          <a:lstStyle/>
          <a:p>
            <a:pPr>
              <a:defRPr sz="1300"/>
            </a:pPr>
            <a:endParaRPr lang="en-US"/>
          </a:p>
        </c:txPr>
        <c:crossAx val="257769472"/>
        <c:crosses val="autoZero"/>
        <c:crossBetween val="between"/>
      </c:valAx>
    </c:plotArea>
    <c:legend>
      <c:legendPos val="r"/>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Amount Claimable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Overall</c:v>
                </c:pt>
                <c:pt idx="1">
                  <c:v>HCOA</c:v>
                </c:pt>
                <c:pt idx="2">
                  <c:v>Hawai'i-SFS</c:v>
                </c:pt>
                <c:pt idx="3">
                  <c:v>EAD</c:v>
                </c:pt>
                <c:pt idx="4">
                  <c:v>KAEA</c:v>
                </c:pt>
                <c:pt idx="5">
                  <c:v>MCOA</c:v>
                </c:pt>
              </c:strCache>
            </c:strRef>
          </c:cat>
          <c:val>
            <c:numRef>
              <c:f>Sheet1!$B$2:$G$2</c:f>
              <c:numCache>
                <c:formatCode>0.0%</c:formatCode>
                <c:ptCount val="6"/>
                <c:pt idx="0">
                  <c:v>0.4977000000000002</c:v>
                </c:pt>
                <c:pt idx="1">
                  <c:v>0.5780000000000004</c:v>
                </c:pt>
                <c:pt idx="2">
                  <c:v>0.40200000000000002</c:v>
                </c:pt>
                <c:pt idx="3">
                  <c:v>0.4790000000000002</c:v>
                </c:pt>
                <c:pt idx="4">
                  <c:v>0.42500000000000027</c:v>
                </c:pt>
                <c:pt idx="5">
                  <c:v>0.56399999999999995</c:v>
                </c:pt>
              </c:numCache>
            </c:numRef>
          </c:val>
          <c:extLst>
            <c:ext xmlns:c16="http://schemas.microsoft.com/office/drawing/2014/chart" uri="{C3380CC4-5D6E-409C-BE32-E72D297353CC}">
              <c16:uniqueId val="{00000000-B24A-47A2-853A-E6ED5D0F224B}"/>
            </c:ext>
          </c:extLst>
        </c:ser>
        <c:dLbls>
          <c:showLegendKey val="0"/>
          <c:showVal val="1"/>
          <c:showCatName val="0"/>
          <c:showSerName val="0"/>
          <c:showPercent val="0"/>
          <c:showBubbleSize val="0"/>
        </c:dLbls>
        <c:gapWidth val="219"/>
        <c:overlap val="-27"/>
        <c:axId val="77356032"/>
        <c:axId val="85931904"/>
      </c:barChart>
      <c:catAx>
        <c:axId val="7735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931904"/>
        <c:crosses val="autoZero"/>
        <c:auto val="1"/>
        <c:lblAlgn val="ctr"/>
        <c:lblOffset val="100"/>
        <c:noMultiLvlLbl val="0"/>
      </c:catAx>
      <c:valAx>
        <c:axId val="85931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35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51BB1-678E-4E27-9E73-87806E6D0093}"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DF8A9861-1A6E-4D86-84FC-6DC20807A605}">
      <dgm:prSet phldrT="[Text]"/>
      <dgm:spPr/>
      <dgm:t>
        <a:bodyPr/>
        <a:lstStyle/>
        <a:p>
          <a:r>
            <a:rPr lang="en-US" dirty="0"/>
            <a:t>Document Medicaid Related Time</a:t>
          </a:r>
        </a:p>
      </dgm:t>
    </dgm:pt>
    <dgm:pt modelId="{76FDE430-F149-4723-B091-FBDCFC9D41F7}" type="parTrans" cxnId="{7B0D5DA5-287A-4D86-AB73-E218F80E30BE}">
      <dgm:prSet/>
      <dgm:spPr/>
      <dgm:t>
        <a:bodyPr/>
        <a:lstStyle/>
        <a:p>
          <a:endParaRPr lang="en-US"/>
        </a:p>
      </dgm:t>
    </dgm:pt>
    <dgm:pt modelId="{E061DD6A-E717-44CC-B661-25EB4DBBAE2F}" type="sibTrans" cxnId="{7B0D5DA5-287A-4D86-AB73-E218F80E30BE}">
      <dgm:prSet/>
      <dgm:spPr/>
      <dgm:t>
        <a:bodyPr/>
        <a:lstStyle/>
        <a:p>
          <a:endParaRPr lang="en-US"/>
        </a:p>
      </dgm:t>
    </dgm:pt>
    <dgm:pt modelId="{E62EC26C-FA3A-4488-9EEA-F65C675C236B}">
      <dgm:prSet phldrT="[Text]"/>
      <dgm:spPr/>
      <dgm:t>
        <a:bodyPr/>
        <a:lstStyle/>
        <a:p>
          <a:r>
            <a:rPr lang="en-US" dirty="0"/>
            <a:t>Establish Costs for Staff Time</a:t>
          </a:r>
        </a:p>
      </dgm:t>
    </dgm:pt>
    <dgm:pt modelId="{682C5EFB-8D9B-4417-B0E7-E312D7C950B3}" type="parTrans" cxnId="{815AFC0C-5464-4E7D-A122-FFF060385F7B}">
      <dgm:prSet/>
      <dgm:spPr/>
      <dgm:t>
        <a:bodyPr/>
        <a:lstStyle/>
        <a:p>
          <a:endParaRPr lang="en-US"/>
        </a:p>
      </dgm:t>
    </dgm:pt>
    <dgm:pt modelId="{AE15F841-4336-4727-A526-572D69C7B664}" type="sibTrans" cxnId="{815AFC0C-5464-4E7D-A122-FFF060385F7B}">
      <dgm:prSet/>
      <dgm:spPr/>
      <dgm:t>
        <a:bodyPr/>
        <a:lstStyle/>
        <a:p>
          <a:endParaRPr lang="en-US"/>
        </a:p>
      </dgm:t>
    </dgm:pt>
    <dgm:pt modelId="{30FC52BE-3D62-432D-9AEC-83984A2B3AF9}">
      <dgm:prSet phldrT="[Text]"/>
      <dgm:spPr/>
      <dgm:t>
        <a:bodyPr/>
        <a:lstStyle/>
        <a:p>
          <a:r>
            <a:rPr lang="en-US" dirty="0"/>
            <a:t>Agreements and Approvals</a:t>
          </a:r>
        </a:p>
      </dgm:t>
    </dgm:pt>
    <dgm:pt modelId="{3303A59F-C2EA-4727-B878-60A95455AE21}" type="parTrans" cxnId="{F6639F25-ABD4-447E-8545-560897027003}">
      <dgm:prSet/>
      <dgm:spPr/>
      <dgm:t>
        <a:bodyPr/>
        <a:lstStyle/>
        <a:p>
          <a:endParaRPr lang="en-US"/>
        </a:p>
      </dgm:t>
    </dgm:pt>
    <dgm:pt modelId="{413601D5-F355-4C93-B358-C32D5F0DF6B7}" type="sibTrans" cxnId="{F6639F25-ABD4-447E-8545-560897027003}">
      <dgm:prSet/>
      <dgm:spPr/>
      <dgm:t>
        <a:bodyPr/>
        <a:lstStyle/>
        <a:p>
          <a:endParaRPr lang="en-US"/>
        </a:p>
      </dgm:t>
    </dgm:pt>
    <dgm:pt modelId="{1F3BA1BD-8919-4C83-B17C-6BA6F47A06F8}">
      <dgm:prSet phldrT="[Text]"/>
      <dgm:spPr/>
      <dgm:t>
        <a:bodyPr/>
        <a:lstStyle/>
        <a:p>
          <a:r>
            <a:rPr lang="en-US" dirty="0"/>
            <a:t>FFP Claiming</a:t>
          </a:r>
        </a:p>
      </dgm:t>
    </dgm:pt>
    <dgm:pt modelId="{A7C9743D-109D-4E6C-8A08-D92081B18B45}" type="parTrans" cxnId="{FDF6F7AB-074C-43D5-96A9-730310FB5179}">
      <dgm:prSet/>
      <dgm:spPr/>
      <dgm:t>
        <a:bodyPr/>
        <a:lstStyle/>
        <a:p>
          <a:endParaRPr lang="en-US"/>
        </a:p>
      </dgm:t>
    </dgm:pt>
    <dgm:pt modelId="{DB8D0BE4-4707-4BAF-8473-31577C614E2F}" type="sibTrans" cxnId="{FDF6F7AB-074C-43D5-96A9-730310FB5179}">
      <dgm:prSet/>
      <dgm:spPr/>
      <dgm:t>
        <a:bodyPr/>
        <a:lstStyle/>
        <a:p>
          <a:endParaRPr lang="en-US"/>
        </a:p>
      </dgm:t>
    </dgm:pt>
    <dgm:pt modelId="{F38E4684-1E2A-410A-81CA-09C8F73CD766}" type="pres">
      <dgm:prSet presAssocID="{1C351BB1-678E-4E27-9E73-87806E6D0093}" presName="Name0" presStyleCnt="0">
        <dgm:presLayoutVars>
          <dgm:chMax val="4"/>
          <dgm:resizeHandles val="exact"/>
        </dgm:presLayoutVars>
      </dgm:prSet>
      <dgm:spPr/>
    </dgm:pt>
    <dgm:pt modelId="{83BEA69A-BD06-40A3-B485-EBB0CC2EF9F6}" type="pres">
      <dgm:prSet presAssocID="{1C351BB1-678E-4E27-9E73-87806E6D0093}" presName="ellipse" presStyleLbl="trBgShp" presStyleIdx="0" presStyleCnt="1"/>
      <dgm:spPr/>
    </dgm:pt>
    <dgm:pt modelId="{86395BD4-AD41-4563-98B9-CE4DF2512FFB}" type="pres">
      <dgm:prSet presAssocID="{1C351BB1-678E-4E27-9E73-87806E6D0093}" presName="arrow1" presStyleLbl="fgShp" presStyleIdx="0" presStyleCnt="1"/>
      <dgm:spPr/>
    </dgm:pt>
    <dgm:pt modelId="{F494D6BD-CBB5-4F22-8E6C-5696F13CED78}" type="pres">
      <dgm:prSet presAssocID="{1C351BB1-678E-4E27-9E73-87806E6D0093}" presName="rectangle" presStyleLbl="revTx" presStyleIdx="0" presStyleCnt="1">
        <dgm:presLayoutVars>
          <dgm:bulletEnabled val="1"/>
        </dgm:presLayoutVars>
      </dgm:prSet>
      <dgm:spPr/>
    </dgm:pt>
    <dgm:pt modelId="{4CC91D6F-9CF7-4A00-9073-4EA9DAEEA247}" type="pres">
      <dgm:prSet presAssocID="{E62EC26C-FA3A-4488-9EEA-F65C675C236B}" presName="item1" presStyleLbl="node1" presStyleIdx="0" presStyleCnt="3">
        <dgm:presLayoutVars>
          <dgm:bulletEnabled val="1"/>
        </dgm:presLayoutVars>
      </dgm:prSet>
      <dgm:spPr/>
    </dgm:pt>
    <dgm:pt modelId="{E295D994-1DC7-4449-B2C4-E3DB44F88552}" type="pres">
      <dgm:prSet presAssocID="{30FC52BE-3D62-432D-9AEC-83984A2B3AF9}" presName="item2" presStyleLbl="node1" presStyleIdx="1" presStyleCnt="3">
        <dgm:presLayoutVars>
          <dgm:bulletEnabled val="1"/>
        </dgm:presLayoutVars>
      </dgm:prSet>
      <dgm:spPr/>
    </dgm:pt>
    <dgm:pt modelId="{FA9A23F6-0138-44E5-99BA-73460675F124}" type="pres">
      <dgm:prSet presAssocID="{1F3BA1BD-8919-4C83-B17C-6BA6F47A06F8}" presName="item3" presStyleLbl="node1" presStyleIdx="2" presStyleCnt="3">
        <dgm:presLayoutVars>
          <dgm:bulletEnabled val="1"/>
        </dgm:presLayoutVars>
      </dgm:prSet>
      <dgm:spPr/>
    </dgm:pt>
    <dgm:pt modelId="{6EADED13-CA54-4240-908B-A6F51E1535DB}" type="pres">
      <dgm:prSet presAssocID="{1C351BB1-678E-4E27-9E73-87806E6D0093}" presName="funnel" presStyleLbl="trAlignAcc1" presStyleIdx="0" presStyleCnt="1"/>
      <dgm:spPr/>
    </dgm:pt>
  </dgm:ptLst>
  <dgm:cxnLst>
    <dgm:cxn modelId="{78AC2901-86D9-4987-83B0-0E7442DD2D89}" type="presOf" srcId="{1C351BB1-678E-4E27-9E73-87806E6D0093}" destId="{F38E4684-1E2A-410A-81CA-09C8F73CD766}" srcOrd="0" destOrd="0" presId="urn:microsoft.com/office/officeart/2005/8/layout/funnel1"/>
    <dgm:cxn modelId="{147A925E-2B9E-4F59-A28F-7BC499088632}" type="presOf" srcId="{DF8A9861-1A6E-4D86-84FC-6DC20807A605}" destId="{FA9A23F6-0138-44E5-99BA-73460675F124}" srcOrd="0" destOrd="0" presId="urn:microsoft.com/office/officeart/2005/8/layout/funnel1"/>
    <dgm:cxn modelId="{A4FDF764-E01D-4C9C-8571-69ADA4BB5BAC}" type="presOf" srcId="{30FC52BE-3D62-432D-9AEC-83984A2B3AF9}" destId="{4CC91D6F-9CF7-4A00-9073-4EA9DAEEA247}" srcOrd="0" destOrd="0" presId="urn:microsoft.com/office/officeart/2005/8/layout/funnel1"/>
    <dgm:cxn modelId="{73212E9E-1960-455E-8C58-1D1F1FA5045F}" type="presOf" srcId="{E62EC26C-FA3A-4488-9EEA-F65C675C236B}" destId="{E295D994-1DC7-4449-B2C4-E3DB44F88552}" srcOrd="0" destOrd="0" presId="urn:microsoft.com/office/officeart/2005/8/layout/funnel1"/>
    <dgm:cxn modelId="{815AFC0C-5464-4E7D-A122-FFF060385F7B}" srcId="{1C351BB1-678E-4E27-9E73-87806E6D0093}" destId="{E62EC26C-FA3A-4488-9EEA-F65C675C236B}" srcOrd="1" destOrd="0" parTransId="{682C5EFB-8D9B-4417-B0E7-E312D7C950B3}" sibTransId="{AE15F841-4336-4727-A526-572D69C7B664}"/>
    <dgm:cxn modelId="{7B0D5DA5-287A-4D86-AB73-E218F80E30BE}" srcId="{1C351BB1-678E-4E27-9E73-87806E6D0093}" destId="{DF8A9861-1A6E-4D86-84FC-6DC20807A605}" srcOrd="0" destOrd="0" parTransId="{76FDE430-F149-4723-B091-FBDCFC9D41F7}" sibTransId="{E061DD6A-E717-44CC-B661-25EB4DBBAE2F}"/>
    <dgm:cxn modelId="{FDF6F7AB-074C-43D5-96A9-730310FB5179}" srcId="{1C351BB1-678E-4E27-9E73-87806E6D0093}" destId="{1F3BA1BD-8919-4C83-B17C-6BA6F47A06F8}" srcOrd="3" destOrd="0" parTransId="{A7C9743D-109D-4E6C-8A08-D92081B18B45}" sibTransId="{DB8D0BE4-4707-4BAF-8473-31577C614E2F}"/>
    <dgm:cxn modelId="{4025030A-C94C-4CB9-8682-119D177F8146}" type="presOf" srcId="{1F3BA1BD-8919-4C83-B17C-6BA6F47A06F8}" destId="{F494D6BD-CBB5-4F22-8E6C-5696F13CED78}" srcOrd="0" destOrd="0" presId="urn:microsoft.com/office/officeart/2005/8/layout/funnel1"/>
    <dgm:cxn modelId="{F6639F25-ABD4-447E-8545-560897027003}" srcId="{1C351BB1-678E-4E27-9E73-87806E6D0093}" destId="{30FC52BE-3D62-432D-9AEC-83984A2B3AF9}" srcOrd="2" destOrd="0" parTransId="{3303A59F-C2EA-4727-B878-60A95455AE21}" sibTransId="{413601D5-F355-4C93-B358-C32D5F0DF6B7}"/>
    <dgm:cxn modelId="{998A8C26-861E-472E-A1D3-273050DFF955}" type="presParOf" srcId="{F38E4684-1E2A-410A-81CA-09C8F73CD766}" destId="{83BEA69A-BD06-40A3-B485-EBB0CC2EF9F6}" srcOrd="0" destOrd="0" presId="urn:microsoft.com/office/officeart/2005/8/layout/funnel1"/>
    <dgm:cxn modelId="{BBAB65A3-2071-4F48-9DEF-AAB59AEE92F0}" type="presParOf" srcId="{F38E4684-1E2A-410A-81CA-09C8F73CD766}" destId="{86395BD4-AD41-4563-98B9-CE4DF2512FFB}" srcOrd="1" destOrd="0" presId="urn:microsoft.com/office/officeart/2005/8/layout/funnel1"/>
    <dgm:cxn modelId="{B8DF219B-3DF0-4C5D-BF3E-6D33C73B1365}" type="presParOf" srcId="{F38E4684-1E2A-410A-81CA-09C8F73CD766}" destId="{F494D6BD-CBB5-4F22-8E6C-5696F13CED78}" srcOrd="2" destOrd="0" presId="urn:microsoft.com/office/officeart/2005/8/layout/funnel1"/>
    <dgm:cxn modelId="{942BE740-FF34-4400-B462-FD877F87DFDF}" type="presParOf" srcId="{F38E4684-1E2A-410A-81CA-09C8F73CD766}" destId="{4CC91D6F-9CF7-4A00-9073-4EA9DAEEA247}" srcOrd="3" destOrd="0" presId="urn:microsoft.com/office/officeart/2005/8/layout/funnel1"/>
    <dgm:cxn modelId="{E7590FCC-9290-49D6-A459-1AAD7DF190F4}" type="presParOf" srcId="{F38E4684-1E2A-410A-81CA-09C8F73CD766}" destId="{E295D994-1DC7-4449-B2C4-E3DB44F88552}" srcOrd="4" destOrd="0" presId="urn:microsoft.com/office/officeart/2005/8/layout/funnel1"/>
    <dgm:cxn modelId="{15E9C193-BC95-40E0-8B58-A94CB8A564E8}" type="presParOf" srcId="{F38E4684-1E2A-410A-81CA-09C8F73CD766}" destId="{FA9A23F6-0138-44E5-99BA-73460675F124}" srcOrd="5" destOrd="0" presId="urn:microsoft.com/office/officeart/2005/8/layout/funnel1"/>
    <dgm:cxn modelId="{23C22882-6147-4585-A0D8-6001888E4DD5}" type="presParOf" srcId="{F38E4684-1E2A-410A-81CA-09C8F73CD766}" destId="{6EADED13-CA54-4240-908B-A6F51E1535D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41820-8773-4D0C-AE97-FB948127CC8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93F4E29-FAF8-4546-9463-83A9E99BE12D}">
      <dgm:prSet phldrT="[Text]" custT="1"/>
      <dgm:spPr/>
      <dgm:t>
        <a:bodyPr/>
        <a:lstStyle/>
        <a:p>
          <a:r>
            <a:rPr lang="en-US" sz="2400" dirty="0"/>
            <a:t>Add all participating staff into “cost pool”</a:t>
          </a:r>
        </a:p>
      </dgm:t>
    </dgm:pt>
    <dgm:pt modelId="{46D64B26-6CE1-4BFC-981B-D4F22E55EB99}" type="parTrans" cxnId="{CD97DB04-2B67-418B-8D08-38497372CEBE}">
      <dgm:prSet/>
      <dgm:spPr/>
      <dgm:t>
        <a:bodyPr/>
        <a:lstStyle/>
        <a:p>
          <a:endParaRPr lang="en-US" sz="2400"/>
        </a:p>
      </dgm:t>
    </dgm:pt>
    <dgm:pt modelId="{7C919A03-CC32-4761-9049-FDE7552C2E53}" type="sibTrans" cxnId="{CD97DB04-2B67-418B-8D08-38497372CEBE}">
      <dgm:prSet/>
      <dgm:spPr/>
      <dgm:t>
        <a:bodyPr/>
        <a:lstStyle/>
        <a:p>
          <a:endParaRPr lang="en-US" sz="2400"/>
        </a:p>
      </dgm:t>
    </dgm:pt>
    <dgm:pt modelId="{59625D75-302A-4535-A99B-ADB04F815BB2}">
      <dgm:prSet phldrT="[Text]" custT="1"/>
      <dgm:spPr/>
      <dgm:t>
        <a:bodyPr/>
        <a:lstStyle/>
        <a:p>
          <a:r>
            <a:rPr lang="en-US" sz="2400" dirty="0"/>
            <a:t>Run time studies to capture staff time</a:t>
          </a:r>
        </a:p>
      </dgm:t>
    </dgm:pt>
    <dgm:pt modelId="{78912607-6622-4199-852A-3ACB67D04147}" type="parTrans" cxnId="{E38BAEC6-7416-47F7-BA89-50B518C5B2B8}">
      <dgm:prSet/>
      <dgm:spPr/>
      <dgm:t>
        <a:bodyPr/>
        <a:lstStyle/>
        <a:p>
          <a:endParaRPr lang="en-US" sz="2400"/>
        </a:p>
      </dgm:t>
    </dgm:pt>
    <dgm:pt modelId="{B14CEB2E-2826-4343-BD38-6325BAA5107D}" type="sibTrans" cxnId="{E38BAEC6-7416-47F7-BA89-50B518C5B2B8}">
      <dgm:prSet/>
      <dgm:spPr/>
      <dgm:t>
        <a:bodyPr/>
        <a:lstStyle/>
        <a:p>
          <a:endParaRPr lang="en-US" sz="2400"/>
        </a:p>
      </dgm:t>
    </dgm:pt>
    <dgm:pt modelId="{16FC8792-81F8-49A1-B34A-FD190033E467}">
      <dgm:prSet phldrT="[Text]" custT="1"/>
      <dgm:spPr/>
      <dgm:t>
        <a:bodyPr/>
        <a:lstStyle/>
        <a:p>
          <a:r>
            <a:rPr lang="en-US" sz="2400" dirty="0"/>
            <a:t>Local sites submit quarterly spreadsheet with actual expenditures</a:t>
          </a:r>
        </a:p>
      </dgm:t>
    </dgm:pt>
    <dgm:pt modelId="{B882784C-6CE3-4385-BCFC-7E50E088E070}" type="parTrans" cxnId="{964FE809-9C50-406E-86E1-7E719125156A}">
      <dgm:prSet/>
      <dgm:spPr/>
      <dgm:t>
        <a:bodyPr/>
        <a:lstStyle/>
        <a:p>
          <a:endParaRPr lang="en-US" sz="2400"/>
        </a:p>
      </dgm:t>
    </dgm:pt>
    <dgm:pt modelId="{7B386F3E-87E4-4978-920D-E656F8B4C0D8}" type="sibTrans" cxnId="{964FE809-9C50-406E-86E1-7E719125156A}">
      <dgm:prSet/>
      <dgm:spPr/>
      <dgm:t>
        <a:bodyPr/>
        <a:lstStyle/>
        <a:p>
          <a:endParaRPr lang="en-US" sz="2400"/>
        </a:p>
      </dgm:t>
    </dgm:pt>
    <dgm:pt modelId="{9816E0A8-6CEC-49FB-B5BD-83A5C738B018}">
      <dgm:prSet phldrT="[Text]" custT="1"/>
      <dgm:spPr/>
      <dgm:t>
        <a:bodyPr/>
        <a:lstStyle/>
        <a:p>
          <a:r>
            <a:rPr lang="en-US" sz="2400" dirty="0"/>
            <a:t>Operating agency calculates % time Medicaid and reimburses local sites</a:t>
          </a:r>
        </a:p>
      </dgm:t>
    </dgm:pt>
    <dgm:pt modelId="{E976AFEA-B595-4DB6-9E83-5A911AC43CFB}" type="parTrans" cxnId="{DDA1FA0C-FE45-4E73-83AA-E942FBFCEEC9}">
      <dgm:prSet/>
      <dgm:spPr/>
      <dgm:t>
        <a:bodyPr/>
        <a:lstStyle/>
        <a:p>
          <a:endParaRPr lang="en-US" sz="2400"/>
        </a:p>
      </dgm:t>
    </dgm:pt>
    <dgm:pt modelId="{4C97FAD4-DDCC-4F99-864C-FDF53D00B99D}" type="sibTrans" cxnId="{DDA1FA0C-FE45-4E73-83AA-E942FBFCEEC9}">
      <dgm:prSet/>
      <dgm:spPr/>
      <dgm:t>
        <a:bodyPr/>
        <a:lstStyle/>
        <a:p>
          <a:endParaRPr lang="en-US" sz="2400"/>
        </a:p>
      </dgm:t>
    </dgm:pt>
    <dgm:pt modelId="{4B7E9D05-3035-4C8B-AF70-ABC6123F82BE}">
      <dgm:prSet phldrT="[Text]" custT="1"/>
      <dgm:spPr/>
      <dgm:t>
        <a:bodyPr/>
        <a:lstStyle/>
        <a:p>
          <a:r>
            <a:rPr lang="en-US" sz="2400" dirty="0"/>
            <a:t>Operating agency requests reimbursement from Medicaid agency</a:t>
          </a:r>
        </a:p>
      </dgm:t>
    </dgm:pt>
    <dgm:pt modelId="{3EA4E9E7-5600-4C9E-840F-AE7BC3D87E38}" type="parTrans" cxnId="{B273D122-1C1C-4263-8E38-593BF1FB10EC}">
      <dgm:prSet/>
      <dgm:spPr/>
      <dgm:t>
        <a:bodyPr/>
        <a:lstStyle/>
        <a:p>
          <a:endParaRPr lang="en-US" sz="2400"/>
        </a:p>
      </dgm:t>
    </dgm:pt>
    <dgm:pt modelId="{DC9C61A4-26C4-4A25-951F-47F77AC42989}" type="sibTrans" cxnId="{B273D122-1C1C-4263-8E38-593BF1FB10EC}">
      <dgm:prSet/>
      <dgm:spPr/>
      <dgm:t>
        <a:bodyPr/>
        <a:lstStyle/>
        <a:p>
          <a:endParaRPr lang="en-US" sz="2400"/>
        </a:p>
      </dgm:t>
    </dgm:pt>
    <dgm:pt modelId="{AF43D564-02C1-4C7E-AB83-E6B5C61F0245}" type="pres">
      <dgm:prSet presAssocID="{1EE41820-8773-4D0C-AE97-FB948127CC83}" presName="cycle" presStyleCnt="0">
        <dgm:presLayoutVars>
          <dgm:dir/>
          <dgm:resizeHandles val="exact"/>
        </dgm:presLayoutVars>
      </dgm:prSet>
      <dgm:spPr/>
    </dgm:pt>
    <dgm:pt modelId="{905DAE5D-ED6D-402B-B066-DBDD43BBAADB}" type="pres">
      <dgm:prSet presAssocID="{293F4E29-FAF8-4546-9463-83A9E99BE12D}" presName="dummy" presStyleCnt="0"/>
      <dgm:spPr/>
    </dgm:pt>
    <dgm:pt modelId="{5DB59265-DB6D-4863-820A-4A69C7ED313A}" type="pres">
      <dgm:prSet presAssocID="{293F4E29-FAF8-4546-9463-83A9E99BE12D}" presName="node" presStyleLbl="revTx" presStyleIdx="0" presStyleCnt="5" custScaleX="151562" custRadScaleRad="94423" custRadScaleInc="31162">
        <dgm:presLayoutVars>
          <dgm:bulletEnabled val="1"/>
        </dgm:presLayoutVars>
      </dgm:prSet>
      <dgm:spPr/>
    </dgm:pt>
    <dgm:pt modelId="{8812850A-4ED7-4FAD-BBD4-1681C4DF3A07}" type="pres">
      <dgm:prSet presAssocID="{7C919A03-CC32-4761-9049-FDE7552C2E53}" presName="sibTrans" presStyleLbl="node1" presStyleIdx="0" presStyleCnt="5"/>
      <dgm:spPr/>
    </dgm:pt>
    <dgm:pt modelId="{A9AFA5DE-FC90-453E-8FCC-74C989E06744}" type="pres">
      <dgm:prSet presAssocID="{59625D75-302A-4535-A99B-ADB04F815BB2}" presName="dummy" presStyleCnt="0"/>
      <dgm:spPr/>
    </dgm:pt>
    <dgm:pt modelId="{EB1D10C6-9277-42F5-8005-D576DBC0FACB}" type="pres">
      <dgm:prSet presAssocID="{59625D75-302A-4535-A99B-ADB04F815BB2}" presName="node" presStyleLbl="revTx" presStyleIdx="1" presStyleCnt="5" custScaleX="148011">
        <dgm:presLayoutVars>
          <dgm:bulletEnabled val="1"/>
        </dgm:presLayoutVars>
      </dgm:prSet>
      <dgm:spPr/>
    </dgm:pt>
    <dgm:pt modelId="{38DC3E2D-7667-4573-8BF7-07C660D54839}" type="pres">
      <dgm:prSet presAssocID="{B14CEB2E-2826-4343-BD38-6325BAA5107D}" presName="sibTrans" presStyleLbl="node1" presStyleIdx="1" presStyleCnt="5"/>
      <dgm:spPr/>
    </dgm:pt>
    <dgm:pt modelId="{5D91EFD4-D62D-46FC-B126-CFFB5E5F4CCB}" type="pres">
      <dgm:prSet presAssocID="{16FC8792-81F8-49A1-B34A-FD190033E467}" presName="dummy" presStyleCnt="0"/>
      <dgm:spPr/>
    </dgm:pt>
    <dgm:pt modelId="{EE260A06-E18C-4311-B527-6C93370C36E2}" type="pres">
      <dgm:prSet presAssocID="{16FC8792-81F8-49A1-B34A-FD190033E467}" presName="node" presStyleLbl="revTx" presStyleIdx="2" presStyleCnt="5" custScaleX="160021" custRadScaleRad="84955">
        <dgm:presLayoutVars>
          <dgm:bulletEnabled val="1"/>
        </dgm:presLayoutVars>
      </dgm:prSet>
      <dgm:spPr/>
    </dgm:pt>
    <dgm:pt modelId="{669B2170-9B4A-412C-AC62-8637BAA89C1C}" type="pres">
      <dgm:prSet presAssocID="{7B386F3E-87E4-4978-920D-E656F8B4C0D8}" presName="sibTrans" presStyleLbl="node1" presStyleIdx="2" presStyleCnt="5"/>
      <dgm:spPr/>
    </dgm:pt>
    <dgm:pt modelId="{BD8A756E-E2D1-448F-855B-89500695C519}" type="pres">
      <dgm:prSet presAssocID="{9816E0A8-6CEC-49FB-B5BD-83A5C738B018}" presName="dummy" presStyleCnt="0"/>
      <dgm:spPr/>
    </dgm:pt>
    <dgm:pt modelId="{61860CB9-D4E6-4658-81DD-88E04A0B7F9B}" type="pres">
      <dgm:prSet presAssocID="{9816E0A8-6CEC-49FB-B5BD-83A5C738B018}" presName="node" presStyleLbl="revTx" presStyleIdx="3" presStyleCnt="5" custScaleX="196022">
        <dgm:presLayoutVars>
          <dgm:bulletEnabled val="1"/>
        </dgm:presLayoutVars>
      </dgm:prSet>
      <dgm:spPr/>
    </dgm:pt>
    <dgm:pt modelId="{D964AC52-D1D5-4E13-84C2-AD08444F4913}" type="pres">
      <dgm:prSet presAssocID="{4C97FAD4-DDCC-4F99-864C-FDF53D00B99D}" presName="sibTrans" presStyleLbl="node1" presStyleIdx="3" presStyleCnt="5" custScaleY="88274" custLinFactNeighborX="-5401" custLinFactNeighborY="-3495"/>
      <dgm:spPr/>
    </dgm:pt>
    <dgm:pt modelId="{5F9B47AD-681E-4C32-AF46-1093EC470872}" type="pres">
      <dgm:prSet presAssocID="{4B7E9D05-3035-4C8B-AF70-ABC6123F82BE}" presName="dummy" presStyleCnt="0"/>
      <dgm:spPr/>
    </dgm:pt>
    <dgm:pt modelId="{6C0EE82E-DDEA-4DAF-BF2E-13C2C3206224}" type="pres">
      <dgm:prSet presAssocID="{4B7E9D05-3035-4C8B-AF70-ABC6123F82BE}" presName="node" presStyleLbl="revTx" presStyleIdx="4" presStyleCnt="5" custScaleX="187783" custRadScaleRad="100069" custRadScaleInc="-44953">
        <dgm:presLayoutVars>
          <dgm:bulletEnabled val="1"/>
        </dgm:presLayoutVars>
      </dgm:prSet>
      <dgm:spPr/>
    </dgm:pt>
    <dgm:pt modelId="{F415AE60-B96F-461E-B707-D2C1FD43651E}" type="pres">
      <dgm:prSet presAssocID="{DC9C61A4-26C4-4A25-951F-47F77AC42989}" presName="sibTrans" presStyleLbl="node1" presStyleIdx="4" presStyleCnt="5" custLinFactNeighborX="4131" custLinFactNeighborY="635"/>
      <dgm:spPr/>
    </dgm:pt>
  </dgm:ptLst>
  <dgm:cxnLst>
    <dgm:cxn modelId="{1263F064-0EB0-419B-A15F-98A93CBFB645}" type="presOf" srcId="{9816E0A8-6CEC-49FB-B5BD-83A5C738B018}" destId="{61860CB9-D4E6-4658-81DD-88E04A0B7F9B}" srcOrd="0" destOrd="0" presId="urn:microsoft.com/office/officeart/2005/8/layout/cycle1"/>
    <dgm:cxn modelId="{F14E113E-1F43-4D84-A99E-0BB5987FE1F2}" type="presOf" srcId="{293F4E29-FAF8-4546-9463-83A9E99BE12D}" destId="{5DB59265-DB6D-4863-820A-4A69C7ED313A}" srcOrd="0" destOrd="0" presId="urn:microsoft.com/office/officeart/2005/8/layout/cycle1"/>
    <dgm:cxn modelId="{BAB75825-1941-443F-AC49-A0E759FA845C}" type="presOf" srcId="{B14CEB2E-2826-4343-BD38-6325BAA5107D}" destId="{38DC3E2D-7667-4573-8BF7-07C660D54839}" srcOrd="0" destOrd="0" presId="urn:microsoft.com/office/officeart/2005/8/layout/cycle1"/>
    <dgm:cxn modelId="{007DB657-BA44-4739-BEE5-6B6D87BFF464}" type="presOf" srcId="{1EE41820-8773-4D0C-AE97-FB948127CC83}" destId="{AF43D564-02C1-4C7E-AB83-E6B5C61F0245}" srcOrd="0" destOrd="0" presId="urn:microsoft.com/office/officeart/2005/8/layout/cycle1"/>
    <dgm:cxn modelId="{E38BAEC6-7416-47F7-BA89-50B518C5B2B8}" srcId="{1EE41820-8773-4D0C-AE97-FB948127CC83}" destId="{59625D75-302A-4535-A99B-ADB04F815BB2}" srcOrd="1" destOrd="0" parTransId="{78912607-6622-4199-852A-3ACB67D04147}" sibTransId="{B14CEB2E-2826-4343-BD38-6325BAA5107D}"/>
    <dgm:cxn modelId="{EAE20179-2EB7-4139-8E34-C40608F22BFD}" type="presOf" srcId="{4B7E9D05-3035-4C8B-AF70-ABC6123F82BE}" destId="{6C0EE82E-DDEA-4DAF-BF2E-13C2C3206224}" srcOrd="0" destOrd="0" presId="urn:microsoft.com/office/officeart/2005/8/layout/cycle1"/>
    <dgm:cxn modelId="{6B59A979-B75D-40BF-9D80-C3B30D61F654}" type="presOf" srcId="{7B386F3E-87E4-4978-920D-E656F8B4C0D8}" destId="{669B2170-9B4A-412C-AC62-8637BAA89C1C}" srcOrd="0" destOrd="0" presId="urn:microsoft.com/office/officeart/2005/8/layout/cycle1"/>
    <dgm:cxn modelId="{99A7DE9F-6D6B-4AF2-BB47-CA9F5B4181B4}" type="presOf" srcId="{4C97FAD4-DDCC-4F99-864C-FDF53D00B99D}" destId="{D964AC52-D1D5-4E13-84C2-AD08444F4913}" srcOrd="0" destOrd="0" presId="urn:microsoft.com/office/officeart/2005/8/layout/cycle1"/>
    <dgm:cxn modelId="{267FFFEF-5E15-477E-AE8F-16FE0FC39E97}" type="presOf" srcId="{16FC8792-81F8-49A1-B34A-FD190033E467}" destId="{EE260A06-E18C-4311-B527-6C93370C36E2}" srcOrd="0" destOrd="0" presId="urn:microsoft.com/office/officeart/2005/8/layout/cycle1"/>
    <dgm:cxn modelId="{FB149DC7-2BC1-456D-9014-738BABEFE1DB}" type="presOf" srcId="{7C919A03-CC32-4761-9049-FDE7552C2E53}" destId="{8812850A-4ED7-4FAD-BBD4-1681C4DF3A07}" srcOrd="0" destOrd="0" presId="urn:microsoft.com/office/officeart/2005/8/layout/cycle1"/>
    <dgm:cxn modelId="{DDA1FA0C-FE45-4E73-83AA-E942FBFCEEC9}" srcId="{1EE41820-8773-4D0C-AE97-FB948127CC83}" destId="{9816E0A8-6CEC-49FB-B5BD-83A5C738B018}" srcOrd="3" destOrd="0" parTransId="{E976AFEA-B595-4DB6-9E83-5A911AC43CFB}" sibTransId="{4C97FAD4-DDCC-4F99-864C-FDF53D00B99D}"/>
    <dgm:cxn modelId="{B273D122-1C1C-4263-8E38-593BF1FB10EC}" srcId="{1EE41820-8773-4D0C-AE97-FB948127CC83}" destId="{4B7E9D05-3035-4C8B-AF70-ABC6123F82BE}" srcOrd="4" destOrd="0" parTransId="{3EA4E9E7-5600-4C9E-840F-AE7BC3D87E38}" sibTransId="{DC9C61A4-26C4-4A25-951F-47F77AC42989}"/>
    <dgm:cxn modelId="{8571720C-33E7-4D53-8C4C-0865914F8171}" type="presOf" srcId="{59625D75-302A-4535-A99B-ADB04F815BB2}" destId="{EB1D10C6-9277-42F5-8005-D576DBC0FACB}" srcOrd="0" destOrd="0" presId="urn:microsoft.com/office/officeart/2005/8/layout/cycle1"/>
    <dgm:cxn modelId="{CD97DB04-2B67-418B-8D08-38497372CEBE}" srcId="{1EE41820-8773-4D0C-AE97-FB948127CC83}" destId="{293F4E29-FAF8-4546-9463-83A9E99BE12D}" srcOrd="0" destOrd="0" parTransId="{46D64B26-6CE1-4BFC-981B-D4F22E55EB99}" sibTransId="{7C919A03-CC32-4761-9049-FDE7552C2E53}"/>
    <dgm:cxn modelId="{964FE809-9C50-406E-86E1-7E719125156A}" srcId="{1EE41820-8773-4D0C-AE97-FB948127CC83}" destId="{16FC8792-81F8-49A1-B34A-FD190033E467}" srcOrd="2" destOrd="0" parTransId="{B882784C-6CE3-4385-BCFC-7E50E088E070}" sibTransId="{7B386F3E-87E4-4978-920D-E656F8B4C0D8}"/>
    <dgm:cxn modelId="{3672EF17-DD98-49BA-8746-F12AB67C137B}" type="presOf" srcId="{DC9C61A4-26C4-4A25-951F-47F77AC42989}" destId="{F415AE60-B96F-461E-B707-D2C1FD43651E}" srcOrd="0" destOrd="0" presId="urn:microsoft.com/office/officeart/2005/8/layout/cycle1"/>
    <dgm:cxn modelId="{9C741A62-5F49-4000-A581-D024D6234AD0}" type="presParOf" srcId="{AF43D564-02C1-4C7E-AB83-E6B5C61F0245}" destId="{905DAE5D-ED6D-402B-B066-DBDD43BBAADB}" srcOrd="0" destOrd="0" presId="urn:microsoft.com/office/officeart/2005/8/layout/cycle1"/>
    <dgm:cxn modelId="{5776EE48-F642-4E8E-8E4F-7528B5B95130}" type="presParOf" srcId="{AF43D564-02C1-4C7E-AB83-E6B5C61F0245}" destId="{5DB59265-DB6D-4863-820A-4A69C7ED313A}" srcOrd="1" destOrd="0" presId="urn:microsoft.com/office/officeart/2005/8/layout/cycle1"/>
    <dgm:cxn modelId="{44D0FF7C-B2EA-47C4-BC18-587944B24A02}" type="presParOf" srcId="{AF43D564-02C1-4C7E-AB83-E6B5C61F0245}" destId="{8812850A-4ED7-4FAD-BBD4-1681C4DF3A07}" srcOrd="2" destOrd="0" presId="urn:microsoft.com/office/officeart/2005/8/layout/cycle1"/>
    <dgm:cxn modelId="{B1407EDC-8549-4ED4-B7E8-1FA9C98BE130}" type="presParOf" srcId="{AF43D564-02C1-4C7E-AB83-E6B5C61F0245}" destId="{A9AFA5DE-FC90-453E-8FCC-74C989E06744}" srcOrd="3" destOrd="0" presId="urn:microsoft.com/office/officeart/2005/8/layout/cycle1"/>
    <dgm:cxn modelId="{7699D40D-A137-49A7-8843-33B57D0537F3}" type="presParOf" srcId="{AF43D564-02C1-4C7E-AB83-E6B5C61F0245}" destId="{EB1D10C6-9277-42F5-8005-D576DBC0FACB}" srcOrd="4" destOrd="0" presId="urn:microsoft.com/office/officeart/2005/8/layout/cycle1"/>
    <dgm:cxn modelId="{21FC71F9-F045-4D65-8A81-B9D07C7AB564}" type="presParOf" srcId="{AF43D564-02C1-4C7E-AB83-E6B5C61F0245}" destId="{38DC3E2D-7667-4573-8BF7-07C660D54839}" srcOrd="5" destOrd="0" presId="urn:microsoft.com/office/officeart/2005/8/layout/cycle1"/>
    <dgm:cxn modelId="{ED0ED914-9BFA-419B-A4BE-595B1F6C6ED6}" type="presParOf" srcId="{AF43D564-02C1-4C7E-AB83-E6B5C61F0245}" destId="{5D91EFD4-D62D-46FC-B126-CFFB5E5F4CCB}" srcOrd="6" destOrd="0" presId="urn:microsoft.com/office/officeart/2005/8/layout/cycle1"/>
    <dgm:cxn modelId="{78292BAD-FE0F-434C-8CD4-B61FD40BDC65}" type="presParOf" srcId="{AF43D564-02C1-4C7E-AB83-E6B5C61F0245}" destId="{EE260A06-E18C-4311-B527-6C93370C36E2}" srcOrd="7" destOrd="0" presId="urn:microsoft.com/office/officeart/2005/8/layout/cycle1"/>
    <dgm:cxn modelId="{31427DA2-DB20-4DBC-9E77-9F433AF3FF7B}" type="presParOf" srcId="{AF43D564-02C1-4C7E-AB83-E6B5C61F0245}" destId="{669B2170-9B4A-412C-AC62-8637BAA89C1C}" srcOrd="8" destOrd="0" presId="urn:microsoft.com/office/officeart/2005/8/layout/cycle1"/>
    <dgm:cxn modelId="{EADB8D2A-A3EE-4EBB-AF67-8F6F8E50A3CC}" type="presParOf" srcId="{AF43D564-02C1-4C7E-AB83-E6B5C61F0245}" destId="{BD8A756E-E2D1-448F-855B-89500695C519}" srcOrd="9" destOrd="0" presId="urn:microsoft.com/office/officeart/2005/8/layout/cycle1"/>
    <dgm:cxn modelId="{2C0EF396-CB72-430B-88C9-F11862FE3319}" type="presParOf" srcId="{AF43D564-02C1-4C7E-AB83-E6B5C61F0245}" destId="{61860CB9-D4E6-4658-81DD-88E04A0B7F9B}" srcOrd="10" destOrd="0" presId="urn:microsoft.com/office/officeart/2005/8/layout/cycle1"/>
    <dgm:cxn modelId="{3B60AE58-645E-4F86-B627-F2CE1F032B17}" type="presParOf" srcId="{AF43D564-02C1-4C7E-AB83-E6B5C61F0245}" destId="{D964AC52-D1D5-4E13-84C2-AD08444F4913}" srcOrd="11" destOrd="0" presId="urn:microsoft.com/office/officeart/2005/8/layout/cycle1"/>
    <dgm:cxn modelId="{A6BF6ABE-5693-4F60-9130-4DE7D03167A9}" type="presParOf" srcId="{AF43D564-02C1-4C7E-AB83-E6B5C61F0245}" destId="{5F9B47AD-681E-4C32-AF46-1093EC470872}" srcOrd="12" destOrd="0" presId="urn:microsoft.com/office/officeart/2005/8/layout/cycle1"/>
    <dgm:cxn modelId="{886802EF-6A25-40DD-A290-41A91C04F061}" type="presParOf" srcId="{AF43D564-02C1-4C7E-AB83-E6B5C61F0245}" destId="{6C0EE82E-DDEA-4DAF-BF2E-13C2C3206224}" srcOrd="13" destOrd="0" presId="urn:microsoft.com/office/officeart/2005/8/layout/cycle1"/>
    <dgm:cxn modelId="{ACABBCC5-0263-457E-A919-5886E6945236}" type="presParOf" srcId="{AF43D564-02C1-4C7E-AB83-E6B5C61F0245}" destId="{F415AE60-B96F-461E-B707-D2C1FD43651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483A7-D609-4DF8-B34D-E95AA3512B68}" type="doc">
      <dgm:prSet loTypeId="urn:microsoft.com/office/officeart/2005/8/layout/hProcess9" loCatId="process" qsTypeId="urn:microsoft.com/office/officeart/2005/8/quickstyle/simple1" qsCatId="simple" csTypeId="urn:microsoft.com/office/officeart/2005/8/colors/accent1_2" csCatId="accent1" phldr="1"/>
      <dgm:spPr/>
    </dgm:pt>
    <dgm:pt modelId="{E895AEB4-715E-469B-BE3A-08E9E16CDAE4}">
      <dgm:prSet phldrT="[Text]" custT="1"/>
      <dgm:spPr>
        <a:solidFill>
          <a:schemeClr val="accent1">
            <a:lumMod val="20000"/>
            <a:lumOff val="80000"/>
          </a:schemeClr>
        </a:solidFill>
        <a:ln>
          <a:solidFill>
            <a:schemeClr val="accent1"/>
          </a:solidFill>
        </a:ln>
      </dgm:spPr>
      <dgm:t>
        <a:bodyPr/>
        <a:lstStyle/>
        <a:p>
          <a:pPr algn="l"/>
          <a:endParaRPr lang="en-US" sz="2200" dirty="0">
            <a:solidFill>
              <a:schemeClr val="tx1"/>
            </a:solidFill>
          </a:endParaRPr>
        </a:p>
        <a:p>
          <a:pPr algn="ctr"/>
          <a:r>
            <a:rPr lang="en-US" sz="2200" dirty="0">
              <a:solidFill>
                <a:schemeClr val="tx1"/>
              </a:solidFill>
            </a:rPr>
            <a:t>DEVELOP AND TEST CODES</a:t>
          </a:r>
        </a:p>
      </dgm:t>
    </dgm:pt>
    <dgm:pt modelId="{C38750DA-135D-4A59-8479-CB51E6E1ACC4}" type="parTrans" cxnId="{58D1A7EF-F0A4-4C57-9811-6C2BFC41CC0A}">
      <dgm:prSet/>
      <dgm:spPr/>
      <dgm:t>
        <a:bodyPr/>
        <a:lstStyle/>
        <a:p>
          <a:endParaRPr lang="en-US" sz="2200">
            <a:solidFill>
              <a:schemeClr val="tx1"/>
            </a:solidFill>
          </a:endParaRPr>
        </a:p>
      </dgm:t>
    </dgm:pt>
    <dgm:pt modelId="{70A44474-0BE9-4F7E-9857-DFD084D5DC8D}" type="sibTrans" cxnId="{58D1A7EF-F0A4-4C57-9811-6C2BFC41CC0A}">
      <dgm:prSet/>
      <dgm:spPr/>
      <dgm:t>
        <a:bodyPr/>
        <a:lstStyle/>
        <a:p>
          <a:endParaRPr lang="en-US" sz="2200">
            <a:solidFill>
              <a:schemeClr val="tx1"/>
            </a:solidFill>
          </a:endParaRPr>
        </a:p>
      </dgm:t>
    </dgm:pt>
    <dgm:pt modelId="{2CB122F9-2BEB-459C-8B91-3DD4DB970091}">
      <dgm:prSet custT="1"/>
      <dgm:spPr>
        <a:solidFill>
          <a:schemeClr val="accent1">
            <a:lumMod val="20000"/>
            <a:lumOff val="80000"/>
          </a:schemeClr>
        </a:solidFill>
        <a:ln>
          <a:solidFill>
            <a:schemeClr val="accent1"/>
          </a:solidFill>
        </a:ln>
      </dgm:spPr>
      <dgm:t>
        <a:bodyPr/>
        <a:lstStyle/>
        <a:p>
          <a:pPr algn="l"/>
          <a:endParaRPr lang="en-US" sz="2200" dirty="0">
            <a:solidFill>
              <a:schemeClr val="tx1"/>
            </a:solidFill>
          </a:endParaRPr>
        </a:p>
        <a:p>
          <a:pPr algn="ctr"/>
          <a:r>
            <a:rPr lang="en-US" sz="2200" dirty="0">
              <a:solidFill>
                <a:schemeClr val="tx1"/>
              </a:solidFill>
            </a:rPr>
            <a:t>MEDICAID MOU</a:t>
          </a:r>
        </a:p>
      </dgm:t>
    </dgm:pt>
    <dgm:pt modelId="{B7A95C08-9DCF-4EA2-95B0-44F7362B1200}" type="parTrans" cxnId="{21A9382B-E437-4D8F-9617-544000F10D30}">
      <dgm:prSet/>
      <dgm:spPr/>
      <dgm:t>
        <a:bodyPr/>
        <a:lstStyle/>
        <a:p>
          <a:endParaRPr lang="en-US" sz="2200">
            <a:solidFill>
              <a:schemeClr val="tx1"/>
            </a:solidFill>
          </a:endParaRPr>
        </a:p>
      </dgm:t>
    </dgm:pt>
    <dgm:pt modelId="{45F63BB0-1D66-4662-843C-07C4C0085AE4}" type="sibTrans" cxnId="{21A9382B-E437-4D8F-9617-544000F10D30}">
      <dgm:prSet/>
      <dgm:spPr/>
      <dgm:t>
        <a:bodyPr/>
        <a:lstStyle/>
        <a:p>
          <a:endParaRPr lang="en-US" sz="2200">
            <a:solidFill>
              <a:schemeClr val="tx1"/>
            </a:solidFill>
          </a:endParaRPr>
        </a:p>
      </dgm:t>
    </dgm:pt>
    <dgm:pt modelId="{CD30DBC6-5A5A-493D-95D9-630CAD44A7FE}">
      <dgm:prSet custT="1"/>
      <dgm:spPr>
        <a:solidFill>
          <a:schemeClr val="accent1">
            <a:lumMod val="20000"/>
            <a:lumOff val="80000"/>
          </a:schemeClr>
        </a:solidFill>
        <a:ln>
          <a:solidFill>
            <a:schemeClr val="accent1"/>
          </a:solidFill>
        </a:ln>
      </dgm:spPr>
      <dgm:t>
        <a:bodyPr/>
        <a:lstStyle/>
        <a:p>
          <a:pPr algn="ctr"/>
          <a:r>
            <a:rPr lang="en-US" sz="2200" dirty="0">
              <a:solidFill>
                <a:schemeClr val="tx1"/>
              </a:solidFill>
            </a:rPr>
            <a:t>Medicaid</a:t>
          </a:r>
        </a:p>
        <a:p>
          <a:pPr algn="ctr"/>
          <a:r>
            <a:rPr lang="en-US" sz="2200" dirty="0">
              <a:solidFill>
                <a:schemeClr val="tx1"/>
              </a:solidFill>
            </a:rPr>
            <a:t>SUBMITS PACKET TO CMS</a:t>
          </a:r>
        </a:p>
      </dgm:t>
    </dgm:pt>
    <dgm:pt modelId="{4E56E78C-7330-4725-A2EC-15B585B8B565}" type="parTrans" cxnId="{C486C85A-94C7-424F-8E4B-D2EA615122D4}">
      <dgm:prSet/>
      <dgm:spPr/>
      <dgm:t>
        <a:bodyPr/>
        <a:lstStyle/>
        <a:p>
          <a:endParaRPr lang="en-US" sz="2200">
            <a:solidFill>
              <a:schemeClr val="tx1"/>
            </a:solidFill>
          </a:endParaRPr>
        </a:p>
      </dgm:t>
    </dgm:pt>
    <dgm:pt modelId="{D3C0C249-A965-41B5-9837-861AC7F862E8}" type="sibTrans" cxnId="{C486C85A-94C7-424F-8E4B-D2EA615122D4}">
      <dgm:prSet/>
      <dgm:spPr/>
      <dgm:t>
        <a:bodyPr/>
        <a:lstStyle/>
        <a:p>
          <a:endParaRPr lang="en-US" sz="2200">
            <a:solidFill>
              <a:schemeClr val="tx1"/>
            </a:solidFill>
          </a:endParaRPr>
        </a:p>
      </dgm:t>
    </dgm:pt>
    <dgm:pt modelId="{1261FC35-BA71-47CA-AACA-60EC55972773}">
      <dgm:prSet custT="1"/>
      <dgm:spPr>
        <a:solidFill>
          <a:schemeClr val="tx2">
            <a:lumMod val="40000"/>
            <a:lumOff val="60000"/>
          </a:schemeClr>
        </a:solidFill>
        <a:ln>
          <a:solidFill>
            <a:schemeClr val="accent1"/>
          </a:solidFill>
        </a:ln>
      </dgm:spPr>
      <dgm:t>
        <a:bodyPr/>
        <a:lstStyle/>
        <a:p>
          <a:pPr algn="l"/>
          <a:endParaRPr lang="en-US" sz="2200" dirty="0">
            <a:solidFill>
              <a:schemeClr val="tx1"/>
            </a:solidFill>
          </a:endParaRPr>
        </a:p>
        <a:p>
          <a:pPr algn="ctr"/>
          <a:r>
            <a:rPr lang="en-US" sz="2200" dirty="0">
              <a:solidFill>
                <a:schemeClr val="tx1"/>
              </a:solidFill>
            </a:rPr>
            <a:t>CMS APPROVAL</a:t>
          </a:r>
        </a:p>
      </dgm:t>
    </dgm:pt>
    <dgm:pt modelId="{9EAD4E1D-D9FE-4F50-B247-A87415A1CEC0}" type="parTrans" cxnId="{78F2C56D-CEDE-4FBD-887C-4C54DC2B51C3}">
      <dgm:prSet/>
      <dgm:spPr/>
      <dgm:t>
        <a:bodyPr/>
        <a:lstStyle/>
        <a:p>
          <a:endParaRPr lang="en-US" sz="2200">
            <a:solidFill>
              <a:schemeClr val="tx1"/>
            </a:solidFill>
          </a:endParaRPr>
        </a:p>
      </dgm:t>
    </dgm:pt>
    <dgm:pt modelId="{6DDC568B-5A82-4E9F-AD2B-E9D90A97C935}" type="sibTrans" cxnId="{78F2C56D-CEDE-4FBD-887C-4C54DC2B51C3}">
      <dgm:prSet/>
      <dgm:spPr/>
      <dgm:t>
        <a:bodyPr/>
        <a:lstStyle/>
        <a:p>
          <a:endParaRPr lang="en-US" sz="2200">
            <a:solidFill>
              <a:schemeClr val="tx1"/>
            </a:solidFill>
          </a:endParaRPr>
        </a:p>
      </dgm:t>
    </dgm:pt>
    <dgm:pt modelId="{CB1FB1BE-8A69-4044-A619-81A0841556FD}">
      <dgm:prSet phldrT="[Text]" custT="1"/>
      <dgm:spPr>
        <a:solidFill>
          <a:schemeClr val="accent1">
            <a:lumMod val="20000"/>
            <a:lumOff val="80000"/>
          </a:schemeClr>
        </a:solidFill>
        <a:ln>
          <a:solidFill>
            <a:schemeClr val="accent1"/>
          </a:solidFill>
        </a:ln>
      </dgm:spPr>
      <dgm:t>
        <a:bodyPr/>
        <a:lstStyle/>
        <a:p>
          <a:pPr algn="ctr"/>
          <a:r>
            <a:rPr lang="en-US" sz="1800" dirty="0">
              <a:solidFill>
                <a:schemeClr val="tx1"/>
              </a:solidFill>
            </a:rPr>
            <a:t>4-6 months</a:t>
          </a:r>
        </a:p>
      </dgm:t>
    </dgm:pt>
    <dgm:pt modelId="{9570A5BD-C6AE-4816-B593-BAC360B7ABB4}" type="parTrans" cxnId="{E6527847-96CD-4A79-99F5-83AA50B70C40}">
      <dgm:prSet/>
      <dgm:spPr/>
      <dgm:t>
        <a:bodyPr/>
        <a:lstStyle/>
        <a:p>
          <a:endParaRPr lang="en-US"/>
        </a:p>
      </dgm:t>
    </dgm:pt>
    <dgm:pt modelId="{78038D39-C052-4BCA-8FA8-D73A7E6FA51A}" type="sibTrans" cxnId="{E6527847-96CD-4A79-99F5-83AA50B70C40}">
      <dgm:prSet/>
      <dgm:spPr/>
      <dgm:t>
        <a:bodyPr/>
        <a:lstStyle/>
        <a:p>
          <a:endParaRPr lang="en-US"/>
        </a:p>
      </dgm:t>
    </dgm:pt>
    <dgm:pt modelId="{0B97E868-BE90-4D5F-AFA6-793CC2D4F529}">
      <dgm:prSet custT="1"/>
      <dgm:spPr>
        <a:solidFill>
          <a:schemeClr val="accent1">
            <a:lumMod val="20000"/>
            <a:lumOff val="80000"/>
          </a:schemeClr>
        </a:solidFill>
        <a:ln>
          <a:solidFill>
            <a:schemeClr val="accent1"/>
          </a:solidFill>
        </a:ln>
      </dgm:spPr>
      <dgm:t>
        <a:bodyPr/>
        <a:lstStyle/>
        <a:p>
          <a:pPr algn="ctr"/>
          <a:r>
            <a:rPr lang="en-US" sz="1800" dirty="0">
              <a:solidFill>
                <a:schemeClr val="tx1"/>
              </a:solidFill>
            </a:rPr>
            <a:t>2-3 months</a:t>
          </a:r>
        </a:p>
      </dgm:t>
    </dgm:pt>
    <dgm:pt modelId="{0469BF3A-FC96-40D4-A247-6B8C8A5D5BD8}" type="parTrans" cxnId="{02A464C9-51D1-44E8-A0C9-B7B98CC4B9E7}">
      <dgm:prSet/>
      <dgm:spPr/>
      <dgm:t>
        <a:bodyPr/>
        <a:lstStyle/>
        <a:p>
          <a:endParaRPr lang="en-US"/>
        </a:p>
      </dgm:t>
    </dgm:pt>
    <dgm:pt modelId="{AE2BDAD6-2B38-46ED-850C-246B1E216FE8}" type="sibTrans" cxnId="{02A464C9-51D1-44E8-A0C9-B7B98CC4B9E7}">
      <dgm:prSet/>
      <dgm:spPr/>
      <dgm:t>
        <a:bodyPr/>
        <a:lstStyle/>
        <a:p>
          <a:endParaRPr lang="en-US"/>
        </a:p>
      </dgm:t>
    </dgm:pt>
    <dgm:pt modelId="{52F32AEB-08A5-49C8-BC77-732CF61D5A19}">
      <dgm:prSet custT="1"/>
      <dgm:spPr>
        <a:solidFill>
          <a:schemeClr val="accent1">
            <a:lumMod val="20000"/>
            <a:lumOff val="80000"/>
          </a:schemeClr>
        </a:solidFill>
        <a:ln>
          <a:solidFill>
            <a:schemeClr val="accent1"/>
          </a:solidFill>
        </a:ln>
      </dgm:spPr>
      <dgm:t>
        <a:bodyPr/>
        <a:lstStyle/>
        <a:p>
          <a:pPr algn="l"/>
          <a:r>
            <a:rPr lang="en-US" sz="2000" dirty="0">
              <a:solidFill>
                <a:schemeClr val="tx1"/>
              </a:solidFill>
            </a:rPr>
            <a:t>1 month</a:t>
          </a:r>
        </a:p>
      </dgm:t>
    </dgm:pt>
    <dgm:pt modelId="{CE1C9274-6989-4B10-AB5F-574AC50A0FDE}" type="parTrans" cxnId="{5D7462D8-81C9-4555-8E70-7A0A274CDD83}">
      <dgm:prSet/>
      <dgm:spPr/>
      <dgm:t>
        <a:bodyPr/>
        <a:lstStyle/>
        <a:p>
          <a:endParaRPr lang="en-US"/>
        </a:p>
      </dgm:t>
    </dgm:pt>
    <dgm:pt modelId="{AC7A3437-8363-4863-97F8-3A1F1C3A1222}" type="sibTrans" cxnId="{5D7462D8-81C9-4555-8E70-7A0A274CDD83}">
      <dgm:prSet/>
      <dgm:spPr/>
      <dgm:t>
        <a:bodyPr/>
        <a:lstStyle/>
        <a:p>
          <a:endParaRPr lang="en-US"/>
        </a:p>
      </dgm:t>
    </dgm:pt>
    <dgm:pt modelId="{AF7F5171-B7B7-44B7-A5AA-6371AEE4ADFF}">
      <dgm:prSet custT="1"/>
      <dgm:spPr>
        <a:solidFill>
          <a:schemeClr val="tx2">
            <a:lumMod val="40000"/>
            <a:lumOff val="60000"/>
          </a:schemeClr>
        </a:solidFill>
        <a:ln>
          <a:solidFill>
            <a:schemeClr val="accent1"/>
          </a:solidFill>
        </a:ln>
      </dgm:spPr>
      <dgm:t>
        <a:bodyPr/>
        <a:lstStyle/>
        <a:p>
          <a:pPr algn="ctr"/>
          <a:r>
            <a:rPr lang="en-US" sz="2000" dirty="0">
              <a:solidFill>
                <a:schemeClr val="tx1"/>
              </a:solidFill>
            </a:rPr>
            <a:t>3-6 months</a:t>
          </a:r>
        </a:p>
      </dgm:t>
    </dgm:pt>
    <dgm:pt modelId="{57313F93-C0C4-4884-B828-8552A49AFA75}" type="parTrans" cxnId="{DE4770C2-6433-4315-8CA3-D9692223CB93}">
      <dgm:prSet/>
      <dgm:spPr/>
      <dgm:t>
        <a:bodyPr/>
        <a:lstStyle/>
        <a:p>
          <a:endParaRPr lang="en-US"/>
        </a:p>
      </dgm:t>
    </dgm:pt>
    <dgm:pt modelId="{F8B6891C-EB62-4197-9B50-8848FCBFF109}" type="sibTrans" cxnId="{DE4770C2-6433-4315-8CA3-D9692223CB93}">
      <dgm:prSet/>
      <dgm:spPr/>
      <dgm:t>
        <a:bodyPr/>
        <a:lstStyle/>
        <a:p>
          <a:endParaRPr lang="en-US"/>
        </a:p>
      </dgm:t>
    </dgm:pt>
    <dgm:pt modelId="{A9639AD9-2C2A-4739-8EBE-EB5FCFD58A39}" type="pres">
      <dgm:prSet presAssocID="{6E1483A7-D609-4DF8-B34D-E95AA3512B68}" presName="CompostProcess" presStyleCnt="0">
        <dgm:presLayoutVars>
          <dgm:dir/>
          <dgm:resizeHandles val="exact"/>
        </dgm:presLayoutVars>
      </dgm:prSet>
      <dgm:spPr/>
    </dgm:pt>
    <dgm:pt modelId="{12BE8C9D-74C9-429F-8376-78C82F669D22}" type="pres">
      <dgm:prSet presAssocID="{6E1483A7-D609-4DF8-B34D-E95AA3512B68}" presName="arrow" presStyleLbl="bgShp" presStyleIdx="0" presStyleCnt="1" custLinFactNeighborX="-17952" custLinFactNeighborY="4832"/>
      <dgm:spPr/>
    </dgm:pt>
    <dgm:pt modelId="{AAFD875B-00BA-42F3-B4E4-F1355C90DFC3}" type="pres">
      <dgm:prSet presAssocID="{6E1483A7-D609-4DF8-B34D-E95AA3512B68}" presName="linearProcess" presStyleCnt="0"/>
      <dgm:spPr/>
    </dgm:pt>
    <dgm:pt modelId="{5DB3123B-03F9-4FB7-9FF0-0EAA176457E9}" type="pres">
      <dgm:prSet presAssocID="{E895AEB4-715E-469B-BE3A-08E9E16CDAE4}" presName="textNode" presStyleLbl="node1" presStyleIdx="0" presStyleCnt="4" custScaleX="152052" custLinFactNeighborX="34585">
        <dgm:presLayoutVars>
          <dgm:bulletEnabled val="1"/>
        </dgm:presLayoutVars>
      </dgm:prSet>
      <dgm:spPr/>
    </dgm:pt>
    <dgm:pt modelId="{71E7DD2C-F2F4-4218-8D66-9C12B762407C}" type="pres">
      <dgm:prSet presAssocID="{70A44474-0BE9-4F7E-9857-DFD084D5DC8D}" presName="sibTrans" presStyleCnt="0"/>
      <dgm:spPr/>
    </dgm:pt>
    <dgm:pt modelId="{80616328-7C1A-44F0-A546-5770D54A5C16}" type="pres">
      <dgm:prSet presAssocID="{2CB122F9-2BEB-459C-8B91-3DD4DB970091}" presName="textNode" presStyleLbl="node1" presStyleIdx="1" presStyleCnt="4" custScaleX="167620" custLinFactNeighborX="10087">
        <dgm:presLayoutVars>
          <dgm:bulletEnabled val="1"/>
        </dgm:presLayoutVars>
      </dgm:prSet>
      <dgm:spPr/>
    </dgm:pt>
    <dgm:pt modelId="{D671E0B0-2498-4745-9230-4CF87DDEEBB7}" type="pres">
      <dgm:prSet presAssocID="{45F63BB0-1D66-4662-843C-07C4C0085AE4}" presName="sibTrans" presStyleCnt="0"/>
      <dgm:spPr/>
    </dgm:pt>
    <dgm:pt modelId="{0C6F8193-8150-4292-AD02-F6E398949F43}" type="pres">
      <dgm:prSet presAssocID="{CD30DBC6-5A5A-493D-95D9-630CAD44A7FE}" presName="textNode" presStyleLbl="node1" presStyleIdx="2" presStyleCnt="4" custScaleX="133100" custLinFactNeighborX="-28280">
        <dgm:presLayoutVars>
          <dgm:bulletEnabled val="1"/>
        </dgm:presLayoutVars>
      </dgm:prSet>
      <dgm:spPr/>
    </dgm:pt>
    <dgm:pt modelId="{E928FE6E-868C-4559-8C9A-5F38A0B8E0D7}" type="pres">
      <dgm:prSet presAssocID="{D3C0C249-A965-41B5-9837-861AC7F862E8}" presName="sibTrans" presStyleCnt="0"/>
      <dgm:spPr/>
    </dgm:pt>
    <dgm:pt modelId="{2DD3BFD3-8B74-4373-98DC-D63FA3A9EB55}" type="pres">
      <dgm:prSet presAssocID="{1261FC35-BA71-47CA-AACA-60EC55972773}" presName="textNode" presStyleLbl="node1" presStyleIdx="3" presStyleCnt="4" custScaleX="174405" custLinFactNeighborX="-59262">
        <dgm:presLayoutVars>
          <dgm:bulletEnabled val="1"/>
        </dgm:presLayoutVars>
      </dgm:prSet>
      <dgm:spPr/>
    </dgm:pt>
  </dgm:ptLst>
  <dgm:cxnLst>
    <dgm:cxn modelId="{1D4C4E0B-174C-4CC4-8E9F-9B023A66CD29}" type="presOf" srcId="{AF7F5171-B7B7-44B7-A5AA-6371AEE4ADFF}" destId="{2DD3BFD3-8B74-4373-98DC-D63FA3A9EB55}" srcOrd="0" destOrd="1" presId="urn:microsoft.com/office/officeart/2005/8/layout/hProcess9"/>
    <dgm:cxn modelId="{7CF8BA55-D702-410E-AC78-A02A7ABE7719}" type="presOf" srcId="{CD30DBC6-5A5A-493D-95D9-630CAD44A7FE}" destId="{0C6F8193-8150-4292-AD02-F6E398949F43}" srcOrd="0" destOrd="0" presId="urn:microsoft.com/office/officeart/2005/8/layout/hProcess9"/>
    <dgm:cxn modelId="{DADCDF25-C024-45AF-92D6-90AD1724737A}" type="presOf" srcId="{E895AEB4-715E-469B-BE3A-08E9E16CDAE4}" destId="{5DB3123B-03F9-4FB7-9FF0-0EAA176457E9}" srcOrd="0" destOrd="0" presId="urn:microsoft.com/office/officeart/2005/8/layout/hProcess9"/>
    <dgm:cxn modelId="{3B965035-1941-452B-9E67-78B4E5EFCBE5}" type="presOf" srcId="{0B97E868-BE90-4D5F-AFA6-793CC2D4F529}" destId="{80616328-7C1A-44F0-A546-5770D54A5C16}" srcOrd="0" destOrd="1" presId="urn:microsoft.com/office/officeart/2005/8/layout/hProcess9"/>
    <dgm:cxn modelId="{2E96D454-71C0-43E6-957E-E75A4295E749}" type="presOf" srcId="{52F32AEB-08A5-49C8-BC77-732CF61D5A19}" destId="{0C6F8193-8150-4292-AD02-F6E398949F43}" srcOrd="0" destOrd="1" presId="urn:microsoft.com/office/officeart/2005/8/layout/hProcess9"/>
    <dgm:cxn modelId="{78F2C56D-CEDE-4FBD-887C-4C54DC2B51C3}" srcId="{6E1483A7-D609-4DF8-B34D-E95AA3512B68}" destId="{1261FC35-BA71-47CA-AACA-60EC55972773}" srcOrd="3" destOrd="0" parTransId="{9EAD4E1D-D9FE-4F50-B247-A87415A1CEC0}" sibTransId="{6DDC568B-5A82-4E9F-AD2B-E9D90A97C935}"/>
    <dgm:cxn modelId="{07518C25-D513-4533-AEC8-4E5CFB714A07}" type="presOf" srcId="{CB1FB1BE-8A69-4044-A619-81A0841556FD}" destId="{5DB3123B-03F9-4FB7-9FF0-0EAA176457E9}" srcOrd="0" destOrd="1" presId="urn:microsoft.com/office/officeart/2005/8/layout/hProcess9"/>
    <dgm:cxn modelId="{DE4770C2-6433-4315-8CA3-D9692223CB93}" srcId="{1261FC35-BA71-47CA-AACA-60EC55972773}" destId="{AF7F5171-B7B7-44B7-A5AA-6371AEE4ADFF}" srcOrd="0" destOrd="0" parTransId="{57313F93-C0C4-4884-B828-8552A49AFA75}" sibTransId="{F8B6891C-EB62-4197-9B50-8848FCBFF109}"/>
    <dgm:cxn modelId="{98DDD919-9010-4012-8847-D08CD7D841B0}" type="presOf" srcId="{1261FC35-BA71-47CA-AACA-60EC55972773}" destId="{2DD3BFD3-8B74-4373-98DC-D63FA3A9EB55}" srcOrd="0" destOrd="0" presId="urn:microsoft.com/office/officeart/2005/8/layout/hProcess9"/>
    <dgm:cxn modelId="{C486C85A-94C7-424F-8E4B-D2EA615122D4}" srcId="{6E1483A7-D609-4DF8-B34D-E95AA3512B68}" destId="{CD30DBC6-5A5A-493D-95D9-630CAD44A7FE}" srcOrd="2" destOrd="0" parTransId="{4E56E78C-7330-4725-A2EC-15B585B8B565}" sibTransId="{D3C0C249-A965-41B5-9837-861AC7F862E8}"/>
    <dgm:cxn modelId="{58D1A7EF-F0A4-4C57-9811-6C2BFC41CC0A}" srcId="{6E1483A7-D609-4DF8-B34D-E95AA3512B68}" destId="{E895AEB4-715E-469B-BE3A-08E9E16CDAE4}" srcOrd="0" destOrd="0" parTransId="{C38750DA-135D-4A59-8479-CB51E6E1ACC4}" sibTransId="{70A44474-0BE9-4F7E-9857-DFD084D5DC8D}"/>
    <dgm:cxn modelId="{F9AAB9D6-3287-4C66-B7C2-1FD9453BD749}" type="presOf" srcId="{6E1483A7-D609-4DF8-B34D-E95AA3512B68}" destId="{A9639AD9-2C2A-4739-8EBE-EB5FCFD58A39}" srcOrd="0" destOrd="0" presId="urn:microsoft.com/office/officeart/2005/8/layout/hProcess9"/>
    <dgm:cxn modelId="{E6527847-96CD-4A79-99F5-83AA50B70C40}" srcId="{E895AEB4-715E-469B-BE3A-08E9E16CDAE4}" destId="{CB1FB1BE-8A69-4044-A619-81A0841556FD}" srcOrd="0" destOrd="0" parTransId="{9570A5BD-C6AE-4816-B593-BAC360B7ABB4}" sibTransId="{78038D39-C052-4BCA-8FA8-D73A7E6FA51A}"/>
    <dgm:cxn modelId="{02A464C9-51D1-44E8-A0C9-B7B98CC4B9E7}" srcId="{2CB122F9-2BEB-459C-8B91-3DD4DB970091}" destId="{0B97E868-BE90-4D5F-AFA6-793CC2D4F529}" srcOrd="0" destOrd="0" parTransId="{0469BF3A-FC96-40D4-A247-6B8C8A5D5BD8}" sibTransId="{AE2BDAD6-2B38-46ED-850C-246B1E216FE8}"/>
    <dgm:cxn modelId="{5D7462D8-81C9-4555-8E70-7A0A274CDD83}" srcId="{CD30DBC6-5A5A-493D-95D9-630CAD44A7FE}" destId="{52F32AEB-08A5-49C8-BC77-732CF61D5A19}" srcOrd="0" destOrd="0" parTransId="{CE1C9274-6989-4B10-AB5F-574AC50A0FDE}" sibTransId="{AC7A3437-8363-4863-97F8-3A1F1C3A1222}"/>
    <dgm:cxn modelId="{21A9382B-E437-4D8F-9617-544000F10D30}" srcId="{6E1483A7-D609-4DF8-B34D-E95AA3512B68}" destId="{2CB122F9-2BEB-459C-8B91-3DD4DB970091}" srcOrd="1" destOrd="0" parTransId="{B7A95C08-9DCF-4EA2-95B0-44F7362B1200}" sibTransId="{45F63BB0-1D66-4662-843C-07C4C0085AE4}"/>
    <dgm:cxn modelId="{F49C452E-3794-45BF-8EFA-6751647C3351}" type="presOf" srcId="{2CB122F9-2BEB-459C-8B91-3DD4DB970091}" destId="{80616328-7C1A-44F0-A546-5770D54A5C16}" srcOrd="0" destOrd="0" presId="urn:microsoft.com/office/officeart/2005/8/layout/hProcess9"/>
    <dgm:cxn modelId="{38AC7402-358D-49F4-8FBE-412059AAE71D}" type="presParOf" srcId="{A9639AD9-2C2A-4739-8EBE-EB5FCFD58A39}" destId="{12BE8C9D-74C9-429F-8376-78C82F669D22}" srcOrd="0" destOrd="0" presId="urn:microsoft.com/office/officeart/2005/8/layout/hProcess9"/>
    <dgm:cxn modelId="{92BCA5A8-BFD0-44E9-9729-3796FDD7AB2E}" type="presParOf" srcId="{A9639AD9-2C2A-4739-8EBE-EB5FCFD58A39}" destId="{AAFD875B-00BA-42F3-B4E4-F1355C90DFC3}" srcOrd="1" destOrd="0" presId="urn:microsoft.com/office/officeart/2005/8/layout/hProcess9"/>
    <dgm:cxn modelId="{41D55171-7840-429C-9A67-F1C195C30A92}" type="presParOf" srcId="{AAFD875B-00BA-42F3-B4E4-F1355C90DFC3}" destId="{5DB3123B-03F9-4FB7-9FF0-0EAA176457E9}" srcOrd="0" destOrd="0" presId="urn:microsoft.com/office/officeart/2005/8/layout/hProcess9"/>
    <dgm:cxn modelId="{AA10F784-F796-4D20-A3E9-50D25535E9BD}" type="presParOf" srcId="{AAFD875B-00BA-42F3-B4E4-F1355C90DFC3}" destId="{71E7DD2C-F2F4-4218-8D66-9C12B762407C}" srcOrd="1" destOrd="0" presId="urn:microsoft.com/office/officeart/2005/8/layout/hProcess9"/>
    <dgm:cxn modelId="{78CE607A-EA8D-4432-B883-C4F108EB3C8A}" type="presParOf" srcId="{AAFD875B-00BA-42F3-B4E4-F1355C90DFC3}" destId="{80616328-7C1A-44F0-A546-5770D54A5C16}" srcOrd="2" destOrd="0" presId="urn:microsoft.com/office/officeart/2005/8/layout/hProcess9"/>
    <dgm:cxn modelId="{C7726B9F-6636-4195-8063-9729479ED8ED}" type="presParOf" srcId="{AAFD875B-00BA-42F3-B4E4-F1355C90DFC3}" destId="{D671E0B0-2498-4745-9230-4CF87DDEEBB7}" srcOrd="3" destOrd="0" presId="urn:microsoft.com/office/officeart/2005/8/layout/hProcess9"/>
    <dgm:cxn modelId="{489A378B-A378-403D-AD6F-4D815A0E4EDD}" type="presParOf" srcId="{AAFD875B-00BA-42F3-B4E4-F1355C90DFC3}" destId="{0C6F8193-8150-4292-AD02-F6E398949F43}" srcOrd="4" destOrd="0" presId="urn:microsoft.com/office/officeart/2005/8/layout/hProcess9"/>
    <dgm:cxn modelId="{6DC9BF81-13CA-4458-B644-162DAEEDEDE0}" type="presParOf" srcId="{AAFD875B-00BA-42F3-B4E4-F1355C90DFC3}" destId="{E928FE6E-868C-4559-8C9A-5F38A0B8E0D7}" srcOrd="5" destOrd="0" presId="urn:microsoft.com/office/officeart/2005/8/layout/hProcess9"/>
    <dgm:cxn modelId="{8641AF61-03B9-4463-9EFE-01A149CBE29D}" type="presParOf" srcId="{AAFD875B-00BA-42F3-B4E4-F1355C90DFC3}" destId="{2DD3BFD3-8B74-4373-98DC-D63FA3A9EB5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27E55-2446-4937-B979-DF97AA7C89B1}" type="doc">
      <dgm:prSet loTypeId="urn:microsoft.com/office/officeart/2005/8/layout/process1" loCatId="process" qsTypeId="urn:microsoft.com/office/officeart/2005/8/quickstyle/simple1" qsCatId="simple" csTypeId="urn:microsoft.com/office/officeart/2005/8/colors/accent1_2" csCatId="accent1" phldr="1"/>
      <dgm:spPr/>
    </dgm:pt>
    <dgm:pt modelId="{65C8724D-B5AB-4EE5-A422-B5B42820878E}">
      <dgm:prSet phldrT="[Text]"/>
      <dgm:spPr/>
      <dgm:t>
        <a:bodyPr/>
        <a:lstStyle/>
        <a:p>
          <a:r>
            <a:rPr lang="en-US" dirty="0"/>
            <a:t>CMS</a:t>
          </a:r>
        </a:p>
      </dgm:t>
    </dgm:pt>
    <dgm:pt modelId="{A8023C22-0C1C-41AA-A990-83D2639A87A4}" type="parTrans" cxnId="{A816C1F4-D712-4095-BAC8-2CEBCD9A797B}">
      <dgm:prSet/>
      <dgm:spPr/>
      <dgm:t>
        <a:bodyPr/>
        <a:lstStyle/>
        <a:p>
          <a:endParaRPr lang="en-US"/>
        </a:p>
      </dgm:t>
    </dgm:pt>
    <dgm:pt modelId="{12CB5DD4-530B-4E0C-AF39-70714F7479C0}" type="sibTrans" cxnId="{A816C1F4-D712-4095-BAC8-2CEBCD9A797B}">
      <dgm:prSet/>
      <dgm:spPr/>
      <dgm:t>
        <a:bodyPr/>
        <a:lstStyle/>
        <a:p>
          <a:endParaRPr lang="en-US" dirty="0"/>
        </a:p>
      </dgm:t>
    </dgm:pt>
    <dgm:pt modelId="{10E848C9-669B-41BA-8205-17C42B4596CB}">
      <dgm:prSet phldrT="[Text]"/>
      <dgm:spPr/>
      <dgm:t>
        <a:bodyPr/>
        <a:lstStyle/>
        <a:p>
          <a:r>
            <a:rPr lang="en-US" dirty="0"/>
            <a:t>Medicaid agency</a:t>
          </a:r>
        </a:p>
      </dgm:t>
    </dgm:pt>
    <dgm:pt modelId="{3A2CD166-DB0C-47E4-B772-4F5B7C390FDB}" type="parTrans" cxnId="{C97A15FF-FF1C-4FAA-943E-11CECBEB940C}">
      <dgm:prSet/>
      <dgm:spPr/>
      <dgm:t>
        <a:bodyPr/>
        <a:lstStyle/>
        <a:p>
          <a:endParaRPr lang="en-US"/>
        </a:p>
      </dgm:t>
    </dgm:pt>
    <dgm:pt modelId="{616FCA8A-88F6-4644-AF62-DE9F74DB0901}" type="sibTrans" cxnId="{C97A15FF-FF1C-4FAA-943E-11CECBEB940C}">
      <dgm:prSet/>
      <dgm:spPr/>
      <dgm:t>
        <a:bodyPr/>
        <a:lstStyle/>
        <a:p>
          <a:endParaRPr lang="en-US" dirty="0"/>
        </a:p>
      </dgm:t>
    </dgm:pt>
    <dgm:pt modelId="{C6BF294E-DF61-436C-9E3C-8EAB3ED8DBE4}">
      <dgm:prSet phldrT="[Text]"/>
      <dgm:spPr/>
      <dgm:t>
        <a:bodyPr/>
        <a:lstStyle/>
        <a:p>
          <a:r>
            <a:rPr lang="en-US" dirty="0"/>
            <a:t>Operating agency</a:t>
          </a:r>
        </a:p>
      </dgm:t>
    </dgm:pt>
    <dgm:pt modelId="{C4F807FB-8872-40BE-AF3B-5F3CA0EEEEDD}" type="parTrans" cxnId="{3D81D7DA-1198-4A58-B24C-DB594D6FC5BD}">
      <dgm:prSet/>
      <dgm:spPr/>
      <dgm:t>
        <a:bodyPr/>
        <a:lstStyle/>
        <a:p>
          <a:endParaRPr lang="en-US"/>
        </a:p>
      </dgm:t>
    </dgm:pt>
    <dgm:pt modelId="{1AA83902-927A-4378-B512-106560383072}" type="sibTrans" cxnId="{3D81D7DA-1198-4A58-B24C-DB594D6FC5BD}">
      <dgm:prSet/>
      <dgm:spPr/>
      <dgm:t>
        <a:bodyPr/>
        <a:lstStyle/>
        <a:p>
          <a:endParaRPr lang="en-US" dirty="0"/>
        </a:p>
      </dgm:t>
    </dgm:pt>
    <dgm:pt modelId="{92A6651A-8659-4FD5-9A3E-D06A2546FB1B}">
      <dgm:prSet/>
      <dgm:spPr/>
      <dgm:t>
        <a:bodyPr/>
        <a:lstStyle/>
        <a:p>
          <a:r>
            <a:rPr lang="en-US" dirty="0"/>
            <a:t>Local sites</a:t>
          </a:r>
        </a:p>
      </dgm:t>
    </dgm:pt>
    <dgm:pt modelId="{A5C3FBF8-5B9E-4CFE-8D17-37388A98D49D}" type="parTrans" cxnId="{2C659CED-BDEB-4ED3-876E-E5D61D524993}">
      <dgm:prSet/>
      <dgm:spPr/>
      <dgm:t>
        <a:bodyPr/>
        <a:lstStyle/>
        <a:p>
          <a:endParaRPr lang="en-US"/>
        </a:p>
      </dgm:t>
    </dgm:pt>
    <dgm:pt modelId="{3568B955-E6F7-4DD3-8693-52566EE19486}" type="sibTrans" cxnId="{2C659CED-BDEB-4ED3-876E-E5D61D524993}">
      <dgm:prSet/>
      <dgm:spPr/>
      <dgm:t>
        <a:bodyPr/>
        <a:lstStyle/>
        <a:p>
          <a:endParaRPr lang="en-US"/>
        </a:p>
      </dgm:t>
    </dgm:pt>
    <dgm:pt modelId="{E255BE6C-A804-4AA6-9169-37D12B75AED7}" type="pres">
      <dgm:prSet presAssocID="{3C727E55-2446-4937-B979-DF97AA7C89B1}" presName="Name0" presStyleCnt="0">
        <dgm:presLayoutVars>
          <dgm:dir/>
          <dgm:resizeHandles val="exact"/>
        </dgm:presLayoutVars>
      </dgm:prSet>
      <dgm:spPr/>
    </dgm:pt>
    <dgm:pt modelId="{DDE2C79E-241A-4A28-A34E-9F12821399F6}" type="pres">
      <dgm:prSet presAssocID="{65C8724D-B5AB-4EE5-A422-B5B42820878E}" presName="node" presStyleLbl="node1" presStyleIdx="0" presStyleCnt="4">
        <dgm:presLayoutVars>
          <dgm:bulletEnabled val="1"/>
        </dgm:presLayoutVars>
      </dgm:prSet>
      <dgm:spPr/>
    </dgm:pt>
    <dgm:pt modelId="{A85FF970-ABD4-4AA4-88C6-1A1109B9D061}" type="pres">
      <dgm:prSet presAssocID="{12CB5DD4-530B-4E0C-AF39-70714F7479C0}" presName="sibTrans" presStyleLbl="sibTrans2D1" presStyleIdx="0" presStyleCnt="3"/>
      <dgm:spPr/>
    </dgm:pt>
    <dgm:pt modelId="{1989979F-3D92-4D39-A8C5-E69768911F35}" type="pres">
      <dgm:prSet presAssocID="{12CB5DD4-530B-4E0C-AF39-70714F7479C0}" presName="connectorText" presStyleLbl="sibTrans2D1" presStyleIdx="0" presStyleCnt="3"/>
      <dgm:spPr/>
    </dgm:pt>
    <dgm:pt modelId="{05C8ADD2-ACDE-4C68-AADA-54D3F56E49F1}" type="pres">
      <dgm:prSet presAssocID="{10E848C9-669B-41BA-8205-17C42B4596CB}" presName="node" presStyleLbl="node1" presStyleIdx="1" presStyleCnt="4">
        <dgm:presLayoutVars>
          <dgm:bulletEnabled val="1"/>
        </dgm:presLayoutVars>
      </dgm:prSet>
      <dgm:spPr/>
    </dgm:pt>
    <dgm:pt modelId="{AA3CFD5F-AB0D-4E5C-8446-24E72BFDE6F8}" type="pres">
      <dgm:prSet presAssocID="{616FCA8A-88F6-4644-AF62-DE9F74DB0901}" presName="sibTrans" presStyleLbl="sibTrans2D1" presStyleIdx="1" presStyleCnt="3"/>
      <dgm:spPr/>
    </dgm:pt>
    <dgm:pt modelId="{9FA9EB5A-D763-45D1-861B-46B9F022138E}" type="pres">
      <dgm:prSet presAssocID="{616FCA8A-88F6-4644-AF62-DE9F74DB0901}" presName="connectorText" presStyleLbl="sibTrans2D1" presStyleIdx="1" presStyleCnt="3"/>
      <dgm:spPr/>
    </dgm:pt>
    <dgm:pt modelId="{84F88BBF-4BE9-4ED1-ABBC-06A287FFD0CA}" type="pres">
      <dgm:prSet presAssocID="{C6BF294E-DF61-436C-9E3C-8EAB3ED8DBE4}" presName="node" presStyleLbl="node1" presStyleIdx="2" presStyleCnt="4">
        <dgm:presLayoutVars>
          <dgm:bulletEnabled val="1"/>
        </dgm:presLayoutVars>
      </dgm:prSet>
      <dgm:spPr/>
    </dgm:pt>
    <dgm:pt modelId="{359DC102-32E5-43E1-AA53-064CDB91715F}" type="pres">
      <dgm:prSet presAssocID="{1AA83902-927A-4378-B512-106560383072}" presName="sibTrans" presStyleLbl="sibTrans2D1" presStyleIdx="2" presStyleCnt="3"/>
      <dgm:spPr/>
    </dgm:pt>
    <dgm:pt modelId="{1970AE97-8A7E-43AA-B514-BC128587A209}" type="pres">
      <dgm:prSet presAssocID="{1AA83902-927A-4378-B512-106560383072}" presName="connectorText" presStyleLbl="sibTrans2D1" presStyleIdx="2" presStyleCnt="3"/>
      <dgm:spPr/>
    </dgm:pt>
    <dgm:pt modelId="{43DD4FC9-09CE-417D-9D7A-BBE5E39785C0}" type="pres">
      <dgm:prSet presAssocID="{92A6651A-8659-4FD5-9A3E-D06A2546FB1B}" presName="node" presStyleLbl="node1" presStyleIdx="3" presStyleCnt="4">
        <dgm:presLayoutVars>
          <dgm:bulletEnabled val="1"/>
        </dgm:presLayoutVars>
      </dgm:prSet>
      <dgm:spPr/>
    </dgm:pt>
  </dgm:ptLst>
  <dgm:cxnLst>
    <dgm:cxn modelId="{4A4D2236-FAEF-4938-B70D-78550545E0B6}" type="presOf" srcId="{12CB5DD4-530B-4E0C-AF39-70714F7479C0}" destId="{A85FF970-ABD4-4AA4-88C6-1A1109B9D061}" srcOrd="0" destOrd="0" presId="urn:microsoft.com/office/officeart/2005/8/layout/process1"/>
    <dgm:cxn modelId="{6F7CD5DD-6A3D-4400-A182-4F76DDB3A3BB}" type="presOf" srcId="{92A6651A-8659-4FD5-9A3E-D06A2546FB1B}" destId="{43DD4FC9-09CE-417D-9D7A-BBE5E39785C0}" srcOrd="0" destOrd="0" presId="urn:microsoft.com/office/officeart/2005/8/layout/process1"/>
    <dgm:cxn modelId="{C1707152-2FAD-4F39-BDD0-3C74F44FEB3C}" type="presOf" srcId="{10E848C9-669B-41BA-8205-17C42B4596CB}" destId="{05C8ADD2-ACDE-4C68-AADA-54D3F56E49F1}" srcOrd="0" destOrd="0" presId="urn:microsoft.com/office/officeart/2005/8/layout/process1"/>
    <dgm:cxn modelId="{907C153E-6C63-4FC9-904D-FDF118FCAAE2}" type="presOf" srcId="{65C8724D-B5AB-4EE5-A422-B5B42820878E}" destId="{DDE2C79E-241A-4A28-A34E-9F12821399F6}" srcOrd="0" destOrd="0" presId="urn:microsoft.com/office/officeart/2005/8/layout/process1"/>
    <dgm:cxn modelId="{FA9ED2FC-2B2A-45BD-89BD-85D1F67D00FF}" type="presOf" srcId="{12CB5DD4-530B-4E0C-AF39-70714F7479C0}" destId="{1989979F-3D92-4D39-A8C5-E69768911F35}" srcOrd="1" destOrd="0" presId="urn:microsoft.com/office/officeart/2005/8/layout/process1"/>
    <dgm:cxn modelId="{7D05FB26-E86C-457D-9B7A-9898E04BBBD3}" type="presOf" srcId="{616FCA8A-88F6-4644-AF62-DE9F74DB0901}" destId="{9FA9EB5A-D763-45D1-861B-46B9F022138E}" srcOrd="1" destOrd="0" presId="urn:microsoft.com/office/officeart/2005/8/layout/process1"/>
    <dgm:cxn modelId="{2C659CED-BDEB-4ED3-876E-E5D61D524993}" srcId="{3C727E55-2446-4937-B979-DF97AA7C89B1}" destId="{92A6651A-8659-4FD5-9A3E-D06A2546FB1B}" srcOrd="3" destOrd="0" parTransId="{A5C3FBF8-5B9E-4CFE-8D17-37388A98D49D}" sibTransId="{3568B955-E6F7-4DD3-8693-52566EE19486}"/>
    <dgm:cxn modelId="{A816C1F4-D712-4095-BAC8-2CEBCD9A797B}" srcId="{3C727E55-2446-4937-B979-DF97AA7C89B1}" destId="{65C8724D-B5AB-4EE5-A422-B5B42820878E}" srcOrd="0" destOrd="0" parTransId="{A8023C22-0C1C-41AA-A990-83D2639A87A4}" sibTransId="{12CB5DD4-530B-4E0C-AF39-70714F7479C0}"/>
    <dgm:cxn modelId="{F7282AF5-7344-4FD9-927A-5126489780A4}" type="presOf" srcId="{C6BF294E-DF61-436C-9E3C-8EAB3ED8DBE4}" destId="{84F88BBF-4BE9-4ED1-ABBC-06A287FFD0CA}" srcOrd="0" destOrd="0" presId="urn:microsoft.com/office/officeart/2005/8/layout/process1"/>
    <dgm:cxn modelId="{96FB9225-6143-4801-9A85-BAD12E9874ED}" type="presOf" srcId="{1AA83902-927A-4378-B512-106560383072}" destId="{1970AE97-8A7E-43AA-B514-BC128587A209}" srcOrd="1" destOrd="0" presId="urn:microsoft.com/office/officeart/2005/8/layout/process1"/>
    <dgm:cxn modelId="{3D81D7DA-1198-4A58-B24C-DB594D6FC5BD}" srcId="{3C727E55-2446-4937-B979-DF97AA7C89B1}" destId="{C6BF294E-DF61-436C-9E3C-8EAB3ED8DBE4}" srcOrd="2" destOrd="0" parTransId="{C4F807FB-8872-40BE-AF3B-5F3CA0EEEEDD}" sibTransId="{1AA83902-927A-4378-B512-106560383072}"/>
    <dgm:cxn modelId="{6354ADEC-C777-4ACC-B36D-F9560643851C}" type="presOf" srcId="{3C727E55-2446-4937-B979-DF97AA7C89B1}" destId="{E255BE6C-A804-4AA6-9169-37D12B75AED7}" srcOrd="0" destOrd="0" presId="urn:microsoft.com/office/officeart/2005/8/layout/process1"/>
    <dgm:cxn modelId="{EBF910E0-7012-400F-B184-D6A8D816CEE6}" type="presOf" srcId="{1AA83902-927A-4378-B512-106560383072}" destId="{359DC102-32E5-43E1-AA53-064CDB91715F}" srcOrd="0" destOrd="0" presId="urn:microsoft.com/office/officeart/2005/8/layout/process1"/>
    <dgm:cxn modelId="{C97A15FF-FF1C-4FAA-943E-11CECBEB940C}" srcId="{3C727E55-2446-4937-B979-DF97AA7C89B1}" destId="{10E848C9-669B-41BA-8205-17C42B4596CB}" srcOrd="1" destOrd="0" parTransId="{3A2CD166-DB0C-47E4-B772-4F5B7C390FDB}" sibTransId="{616FCA8A-88F6-4644-AF62-DE9F74DB0901}"/>
    <dgm:cxn modelId="{FC1C8B73-8C8D-4BA0-9C2D-16923AB372D0}" type="presOf" srcId="{616FCA8A-88F6-4644-AF62-DE9F74DB0901}" destId="{AA3CFD5F-AB0D-4E5C-8446-24E72BFDE6F8}" srcOrd="0" destOrd="0" presId="urn:microsoft.com/office/officeart/2005/8/layout/process1"/>
    <dgm:cxn modelId="{0ADD265C-855A-4434-A240-DD0D05AD9E73}" type="presParOf" srcId="{E255BE6C-A804-4AA6-9169-37D12B75AED7}" destId="{DDE2C79E-241A-4A28-A34E-9F12821399F6}" srcOrd="0" destOrd="0" presId="urn:microsoft.com/office/officeart/2005/8/layout/process1"/>
    <dgm:cxn modelId="{3D8AB8B5-CB89-4C28-8B19-D745FE3C1CFF}" type="presParOf" srcId="{E255BE6C-A804-4AA6-9169-37D12B75AED7}" destId="{A85FF970-ABD4-4AA4-88C6-1A1109B9D061}" srcOrd="1" destOrd="0" presId="urn:microsoft.com/office/officeart/2005/8/layout/process1"/>
    <dgm:cxn modelId="{B4EF9B28-2D18-463B-A872-006BA8FD4F30}" type="presParOf" srcId="{A85FF970-ABD4-4AA4-88C6-1A1109B9D061}" destId="{1989979F-3D92-4D39-A8C5-E69768911F35}" srcOrd="0" destOrd="0" presId="urn:microsoft.com/office/officeart/2005/8/layout/process1"/>
    <dgm:cxn modelId="{8E289744-2017-49B3-B9D1-87A5D0578349}" type="presParOf" srcId="{E255BE6C-A804-4AA6-9169-37D12B75AED7}" destId="{05C8ADD2-ACDE-4C68-AADA-54D3F56E49F1}" srcOrd="2" destOrd="0" presId="urn:microsoft.com/office/officeart/2005/8/layout/process1"/>
    <dgm:cxn modelId="{3964417B-21CE-4A5C-BDEA-E5F9A9900686}" type="presParOf" srcId="{E255BE6C-A804-4AA6-9169-37D12B75AED7}" destId="{AA3CFD5F-AB0D-4E5C-8446-24E72BFDE6F8}" srcOrd="3" destOrd="0" presId="urn:microsoft.com/office/officeart/2005/8/layout/process1"/>
    <dgm:cxn modelId="{3E85AF10-4A84-49F2-969F-CB3486F1AC98}" type="presParOf" srcId="{AA3CFD5F-AB0D-4E5C-8446-24E72BFDE6F8}" destId="{9FA9EB5A-D763-45D1-861B-46B9F022138E}" srcOrd="0" destOrd="0" presId="urn:microsoft.com/office/officeart/2005/8/layout/process1"/>
    <dgm:cxn modelId="{B233621C-D2E8-4F53-AB14-7B5D46D58551}" type="presParOf" srcId="{E255BE6C-A804-4AA6-9169-37D12B75AED7}" destId="{84F88BBF-4BE9-4ED1-ABBC-06A287FFD0CA}" srcOrd="4" destOrd="0" presId="urn:microsoft.com/office/officeart/2005/8/layout/process1"/>
    <dgm:cxn modelId="{3980D673-B445-4961-B880-C2490909E48F}" type="presParOf" srcId="{E255BE6C-A804-4AA6-9169-37D12B75AED7}" destId="{359DC102-32E5-43E1-AA53-064CDB91715F}" srcOrd="5" destOrd="0" presId="urn:microsoft.com/office/officeart/2005/8/layout/process1"/>
    <dgm:cxn modelId="{A9B0DB80-64A3-4E35-86F7-07B6A09D3604}" type="presParOf" srcId="{359DC102-32E5-43E1-AA53-064CDB91715F}" destId="{1970AE97-8A7E-43AA-B514-BC128587A209}" srcOrd="0" destOrd="0" presId="urn:microsoft.com/office/officeart/2005/8/layout/process1"/>
    <dgm:cxn modelId="{20699921-D9C7-4D34-9E8E-B4C1534ABCF7}" type="presParOf" srcId="{E255BE6C-A804-4AA6-9169-37D12B75AED7}" destId="{43DD4FC9-09CE-417D-9D7A-BBE5E39785C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874F55-D125-4341-8FFC-A34D2D444F23}" type="doc">
      <dgm:prSet loTypeId="urn:microsoft.com/office/officeart/2005/8/layout/pyramid2" loCatId="pyramid" qsTypeId="urn:microsoft.com/office/officeart/2005/8/quickstyle/simple1" qsCatId="simple" csTypeId="urn:microsoft.com/office/officeart/2005/8/colors/accent1_2" csCatId="accent1" phldr="1"/>
      <dgm:spPr/>
    </dgm:pt>
    <dgm:pt modelId="{A793FFBC-9FFA-486E-94C5-80C53FC4E810}">
      <dgm:prSet phldrT="[Text]"/>
      <dgm:spPr/>
      <dgm:t>
        <a:bodyPr/>
        <a:lstStyle/>
        <a:p>
          <a:r>
            <a:rPr lang="en-US" dirty="0"/>
            <a:t>1. Reimbursed by another source</a:t>
          </a:r>
        </a:p>
      </dgm:t>
    </dgm:pt>
    <dgm:pt modelId="{123E2D93-E846-4B6E-8405-CD26AB8E3E51}" type="parTrans" cxnId="{921FF701-EB98-4CEF-8490-93B2C09D7D6D}">
      <dgm:prSet/>
      <dgm:spPr/>
      <dgm:t>
        <a:bodyPr/>
        <a:lstStyle/>
        <a:p>
          <a:endParaRPr lang="en-US"/>
        </a:p>
      </dgm:t>
    </dgm:pt>
    <dgm:pt modelId="{229C0B8F-6C7C-484B-82C7-22D6C2925845}" type="sibTrans" cxnId="{921FF701-EB98-4CEF-8490-93B2C09D7D6D}">
      <dgm:prSet/>
      <dgm:spPr/>
      <dgm:t>
        <a:bodyPr/>
        <a:lstStyle/>
        <a:p>
          <a:endParaRPr lang="en-US"/>
        </a:p>
      </dgm:t>
    </dgm:pt>
    <dgm:pt modelId="{C12F3794-3CC6-4AAD-9ED2-65AD3C494CB3}">
      <dgm:prSet phldrT="[Text]"/>
      <dgm:spPr/>
      <dgm:t>
        <a:bodyPr/>
        <a:lstStyle/>
        <a:p>
          <a:r>
            <a:rPr lang="en-US" dirty="0"/>
            <a:t>3. Call Log/Intake</a:t>
          </a:r>
        </a:p>
      </dgm:t>
    </dgm:pt>
    <dgm:pt modelId="{B942C931-FDD5-4768-8425-E7AD2C525C1B}" type="parTrans" cxnId="{1AED58AE-E617-4DD5-870D-E75D93B60DAC}">
      <dgm:prSet/>
      <dgm:spPr/>
      <dgm:t>
        <a:bodyPr/>
        <a:lstStyle/>
        <a:p>
          <a:endParaRPr lang="en-US"/>
        </a:p>
      </dgm:t>
    </dgm:pt>
    <dgm:pt modelId="{337AB004-D5C0-4280-A84D-77059DD65CA6}" type="sibTrans" cxnId="{1AED58AE-E617-4DD5-870D-E75D93B60DAC}">
      <dgm:prSet/>
      <dgm:spPr/>
      <dgm:t>
        <a:bodyPr/>
        <a:lstStyle/>
        <a:p>
          <a:endParaRPr lang="en-US"/>
        </a:p>
      </dgm:t>
    </dgm:pt>
    <dgm:pt modelId="{8B1232CB-8B60-4837-9B6B-E6FFAF23D52E}">
      <dgm:prSet phldrT="[Text]"/>
      <dgm:spPr/>
      <dgm:t>
        <a:bodyPr/>
        <a:lstStyle/>
        <a:p>
          <a:r>
            <a:rPr lang="en-US" dirty="0"/>
            <a:t>4. Facilitating </a:t>
          </a:r>
          <a:r>
            <a:rPr lang="en-US"/>
            <a:t>Program Applications</a:t>
          </a:r>
          <a:endParaRPr lang="en-US" dirty="0"/>
        </a:p>
      </dgm:t>
    </dgm:pt>
    <dgm:pt modelId="{9B8E8060-EDEE-4B2D-9352-40E4064F4808}" type="parTrans" cxnId="{305A8771-C61F-4E55-8C50-0781AD82571C}">
      <dgm:prSet/>
      <dgm:spPr/>
      <dgm:t>
        <a:bodyPr/>
        <a:lstStyle/>
        <a:p>
          <a:endParaRPr lang="en-US"/>
        </a:p>
      </dgm:t>
    </dgm:pt>
    <dgm:pt modelId="{581AEF85-A969-4CB2-9B48-DAAF634B19DD}" type="sibTrans" cxnId="{305A8771-C61F-4E55-8C50-0781AD82571C}">
      <dgm:prSet/>
      <dgm:spPr/>
      <dgm:t>
        <a:bodyPr/>
        <a:lstStyle/>
        <a:p>
          <a:endParaRPr lang="en-US"/>
        </a:p>
      </dgm:t>
    </dgm:pt>
    <dgm:pt modelId="{027C8148-FE73-48BC-A381-CF4A5D944454}">
      <dgm:prSet phldrT="[Text]"/>
      <dgm:spPr/>
      <dgm:t>
        <a:bodyPr/>
        <a:lstStyle/>
        <a:p>
          <a:r>
            <a:rPr lang="en-US" dirty="0"/>
            <a:t>6. Referral, Coordination, &amp; Monitoring</a:t>
          </a:r>
        </a:p>
      </dgm:t>
    </dgm:pt>
    <dgm:pt modelId="{53EB19D6-C73E-4296-AF98-49358653F191}" type="parTrans" cxnId="{06124B2E-C1E7-46CF-BCCB-263174B43B6E}">
      <dgm:prSet/>
      <dgm:spPr/>
      <dgm:t>
        <a:bodyPr/>
        <a:lstStyle/>
        <a:p>
          <a:endParaRPr lang="en-US"/>
        </a:p>
      </dgm:t>
    </dgm:pt>
    <dgm:pt modelId="{E14C18A5-4E3C-403E-8B74-69349D5F2B95}" type="sibTrans" cxnId="{06124B2E-C1E7-46CF-BCCB-263174B43B6E}">
      <dgm:prSet/>
      <dgm:spPr/>
      <dgm:t>
        <a:bodyPr/>
        <a:lstStyle/>
        <a:p>
          <a:endParaRPr lang="en-US"/>
        </a:p>
      </dgm:t>
    </dgm:pt>
    <dgm:pt modelId="{DA0DFD1C-5E13-4599-95C1-0FF857C606A2}">
      <dgm:prSet phldrT="[Text]"/>
      <dgm:spPr/>
      <dgm:t>
        <a:bodyPr/>
        <a:lstStyle/>
        <a:p>
          <a:r>
            <a:rPr lang="en-US" dirty="0"/>
            <a:t>7. Outreach</a:t>
          </a:r>
        </a:p>
      </dgm:t>
    </dgm:pt>
    <dgm:pt modelId="{894A3020-012A-4CE4-8B28-4EBF5F40C0EF}" type="parTrans" cxnId="{367ADAC5-3255-4AC1-B323-D06735D7B0FB}">
      <dgm:prSet/>
      <dgm:spPr/>
      <dgm:t>
        <a:bodyPr/>
        <a:lstStyle/>
        <a:p>
          <a:endParaRPr lang="en-US"/>
        </a:p>
      </dgm:t>
    </dgm:pt>
    <dgm:pt modelId="{28C806BE-8912-41C6-8979-749C1D2F6C3F}" type="sibTrans" cxnId="{367ADAC5-3255-4AC1-B323-D06735D7B0FB}">
      <dgm:prSet/>
      <dgm:spPr/>
      <dgm:t>
        <a:bodyPr/>
        <a:lstStyle/>
        <a:p>
          <a:endParaRPr lang="en-US"/>
        </a:p>
      </dgm:t>
    </dgm:pt>
    <dgm:pt modelId="{099226BD-B9DC-4471-A338-D3C2196A30FD}">
      <dgm:prSet phldrT="[Text]"/>
      <dgm:spPr/>
      <dgm:t>
        <a:bodyPr/>
        <a:lstStyle/>
        <a:p>
          <a:r>
            <a:rPr lang="en-US" dirty="0"/>
            <a:t>8. Training or Program Admin.</a:t>
          </a:r>
        </a:p>
      </dgm:t>
    </dgm:pt>
    <dgm:pt modelId="{22CD5049-FE1E-44C2-9FB7-E0D2C193E3F3}" type="parTrans" cxnId="{8EF56BC5-CA0A-4272-A47F-560F6F743743}">
      <dgm:prSet/>
      <dgm:spPr/>
      <dgm:t>
        <a:bodyPr/>
        <a:lstStyle/>
        <a:p>
          <a:endParaRPr lang="en-US"/>
        </a:p>
      </dgm:t>
    </dgm:pt>
    <dgm:pt modelId="{1CA7B158-DDA8-408A-A75D-BAABF7B2E0BA}" type="sibTrans" cxnId="{8EF56BC5-CA0A-4272-A47F-560F6F743743}">
      <dgm:prSet/>
      <dgm:spPr/>
      <dgm:t>
        <a:bodyPr/>
        <a:lstStyle/>
        <a:p>
          <a:endParaRPr lang="en-US"/>
        </a:p>
      </dgm:t>
    </dgm:pt>
    <dgm:pt modelId="{0F156639-867D-4860-A0ED-1FC5B76C4078}">
      <dgm:prSet phldrT="[Text]"/>
      <dgm:spPr/>
      <dgm:t>
        <a:bodyPr/>
        <a:lstStyle/>
        <a:p>
          <a:r>
            <a:rPr lang="en-US" dirty="0"/>
            <a:t>9. General Admin.</a:t>
          </a:r>
        </a:p>
      </dgm:t>
    </dgm:pt>
    <dgm:pt modelId="{E83D332F-DFF4-4F64-A095-0633B6330598}" type="parTrans" cxnId="{34B59BA4-C052-4BBD-B5FD-2549B3691B7C}">
      <dgm:prSet/>
      <dgm:spPr/>
      <dgm:t>
        <a:bodyPr/>
        <a:lstStyle/>
        <a:p>
          <a:endParaRPr lang="en-US"/>
        </a:p>
      </dgm:t>
    </dgm:pt>
    <dgm:pt modelId="{5AFD3713-3F17-4716-A75B-0D3055C46062}" type="sibTrans" cxnId="{34B59BA4-C052-4BBD-B5FD-2549B3691B7C}">
      <dgm:prSet/>
      <dgm:spPr/>
      <dgm:t>
        <a:bodyPr/>
        <a:lstStyle/>
        <a:p>
          <a:endParaRPr lang="en-US"/>
        </a:p>
      </dgm:t>
    </dgm:pt>
    <dgm:pt modelId="{DC4386F5-6ED3-47A2-AA8F-EF1F61B40F9C}">
      <dgm:prSet phldrT="[Text]"/>
      <dgm:spPr/>
      <dgm:t>
        <a:bodyPr/>
        <a:lstStyle/>
        <a:p>
          <a:r>
            <a:rPr lang="en-US" dirty="0"/>
            <a:t>10. Other</a:t>
          </a:r>
        </a:p>
      </dgm:t>
    </dgm:pt>
    <dgm:pt modelId="{9072F8D2-A37D-47F1-8403-B51BDC470659}" type="parTrans" cxnId="{19BFFE9B-DAE4-4BA5-A330-58D3E10DC707}">
      <dgm:prSet/>
      <dgm:spPr/>
      <dgm:t>
        <a:bodyPr/>
        <a:lstStyle/>
        <a:p>
          <a:endParaRPr lang="en-US"/>
        </a:p>
      </dgm:t>
    </dgm:pt>
    <dgm:pt modelId="{CFC3C0C4-3CDC-4C41-8955-9219035C264D}" type="sibTrans" cxnId="{19BFFE9B-DAE4-4BA5-A330-58D3E10DC707}">
      <dgm:prSet/>
      <dgm:spPr/>
      <dgm:t>
        <a:bodyPr/>
        <a:lstStyle/>
        <a:p>
          <a:endParaRPr lang="en-US"/>
        </a:p>
      </dgm:t>
    </dgm:pt>
    <dgm:pt modelId="{590903D7-EEC6-49DC-B103-57685ED6D270}">
      <dgm:prSet phldrT="[Text]"/>
      <dgm:spPr/>
      <dgm:t>
        <a:bodyPr/>
        <a:lstStyle/>
        <a:p>
          <a:r>
            <a:rPr lang="en-US" dirty="0"/>
            <a:t>2. Medicaid Choice Counseling</a:t>
          </a:r>
        </a:p>
      </dgm:t>
    </dgm:pt>
    <dgm:pt modelId="{090D9DD8-A632-4E61-B15C-E862B7B556BF}" type="parTrans" cxnId="{55DB615F-F8F7-4478-830C-5403F2A343CF}">
      <dgm:prSet/>
      <dgm:spPr/>
      <dgm:t>
        <a:bodyPr/>
        <a:lstStyle/>
        <a:p>
          <a:endParaRPr lang="en-US"/>
        </a:p>
      </dgm:t>
    </dgm:pt>
    <dgm:pt modelId="{44E836A2-4FB3-4DF4-B883-6C069F54F532}" type="sibTrans" cxnId="{55DB615F-F8F7-4478-830C-5403F2A343CF}">
      <dgm:prSet/>
      <dgm:spPr/>
      <dgm:t>
        <a:bodyPr/>
        <a:lstStyle/>
        <a:p>
          <a:endParaRPr lang="en-US"/>
        </a:p>
      </dgm:t>
    </dgm:pt>
    <dgm:pt modelId="{A5A1F438-7C50-48EA-9EDE-01572FB54694}">
      <dgm:prSet phldrT="[Text]"/>
      <dgm:spPr/>
      <dgm:t>
        <a:bodyPr/>
        <a:lstStyle/>
        <a:p>
          <a:r>
            <a:rPr lang="en-US" dirty="0"/>
            <a:t>5. Assessment/Support Plan Development</a:t>
          </a:r>
        </a:p>
      </dgm:t>
    </dgm:pt>
    <dgm:pt modelId="{E81C08D2-FE04-4EF7-B9ED-3365CA90627C}" type="sibTrans" cxnId="{AD009F35-AD01-473D-8DAB-D978D0623A25}">
      <dgm:prSet/>
      <dgm:spPr/>
      <dgm:t>
        <a:bodyPr/>
        <a:lstStyle/>
        <a:p>
          <a:endParaRPr lang="en-US"/>
        </a:p>
      </dgm:t>
    </dgm:pt>
    <dgm:pt modelId="{DF0C0E20-1163-4BBF-AFD8-D3F26A68DAE2}" type="parTrans" cxnId="{AD009F35-AD01-473D-8DAB-D978D0623A25}">
      <dgm:prSet/>
      <dgm:spPr/>
      <dgm:t>
        <a:bodyPr/>
        <a:lstStyle/>
        <a:p>
          <a:endParaRPr lang="en-US"/>
        </a:p>
      </dgm:t>
    </dgm:pt>
    <dgm:pt modelId="{7E4FDF01-FA68-49EF-B262-A0FAA05D5E7D}" type="pres">
      <dgm:prSet presAssocID="{73874F55-D125-4341-8FFC-A34D2D444F23}" presName="compositeShape" presStyleCnt="0">
        <dgm:presLayoutVars>
          <dgm:dir/>
          <dgm:resizeHandles/>
        </dgm:presLayoutVars>
      </dgm:prSet>
      <dgm:spPr/>
    </dgm:pt>
    <dgm:pt modelId="{60AF11D3-A2FF-4DC3-B356-1265D999648A}" type="pres">
      <dgm:prSet presAssocID="{73874F55-D125-4341-8FFC-A34D2D444F23}" presName="pyramid" presStyleLbl="node1" presStyleIdx="0" presStyleCnt="1"/>
      <dgm:spPr/>
    </dgm:pt>
    <dgm:pt modelId="{EA0F6176-AFFA-4CD4-9D24-BBA7FC0B8963}" type="pres">
      <dgm:prSet presAssocID="{73874F55-D125-4341-8FFC-A34D2D444F23}" presName="theList" presStyleCnt="0"/>
      <dgm:spPr/>
    </dgm:pt>
    <dgm:pt modelId="{B230DB08-BAF5-4990-B373-D349FA1E7D0E}" type="pres">
      <dgm:prSet presAssocID="{A793FFBC-9FFA-486E-94C5-80C53FC4E810}" presName="aNode" presStyleLbl="fgAcc1" presStyleIdx="0" presStyleCnt="10">
        <dgm:presLayoutVars>
          <dgm:bulletEnabled val="1"/>
        </dgm:presLayoutVars>
      </dgm:prSet>
      <dgm:spPr/>
    </dgm:pt>
    <dgm:pt modelId="{B729D002-BC25-49E2-A288-157D737251C8}" type="pres">
      <dgm:prSet presAssocID="{A793FFBC-9FFA-486E-94C5-80C53FC4E810}" presName="aSpace" presStyleCnt="0"/>
      <dgm:spPr/>
    </dgm:pt>
    <dgm:pt modelId="{A2534E74-4754-4003-898E-0CE5BF3832F4}" type="pres">
      <dgm:prSet presAssocID="{590903D7-EEC6-49DC-B103-57685ED6D270}" presName="aNode" presStyleLbl="fgAcc1" presStyleIdx="1" presStyleCnt="10">
        <dgm:presLayoutVars>
          <dgm:bulletEnabled val="1"/>
        </dgm:presLayoutVars>
      </dgm:prSet>
      <dgm:spPr/>
    </dgm:pt>
    <dgm:pt modelId="{FD9957B2-4472-4A81-AF87-EB7FA6CCB6C9}" type="pres">
      <dgm:prSet presAssocID="{590903D7-EEC6-49DC-B103-57685ED6D270}" presName="aSpace" presStyleCnt="0"/>
      <dgm:spPr/>
    </dgm:pt>
    <dgm:pt modelId="{A3152023-4634-4AC0-AC40-5B9E3B38985E}" type="pres">
      <dgm:prSet presAssocID="{C12F3794-3CC6-4AAD-9ED2-65AD3C494CB3}" presName="aNode" presStyleLbl="fgAcc1" presStyleIdx="2" presStyleCnt="10">
        <dgm:presLayoutVars>
          <dgm:bulletEnabled val="1"/>
        </dgm:presLayoutVars>
      </dgm:prSet>
      <dgm:spPr/>
    </dgm:pt>
    <dgm:pt modelId="{58097D25-11A9-4175-B0FC-C1B3E473BF9E}" type="pres">
      <dgm:prSet presAssocID="{C12F3794-3CC6-4AAD-9ED2-65AD3C494CB3}" presName="aSpace" presStyleCnt="0"/>
      <dgm:spPr/>
    </dgm:pt>
    <dgm:pt modelId="{46E5B9AB-96A5-4A9C-B40B-4E1E1A484801}" type="pres">
      <dgm:prSet presAssocID="{8B1232CB-8B60-4837-9B6B-E6FFAF23D52E}" presName="aNode" presStyleLbl="fgAcc1" presStyleIdx="3" presStyleCnt="10">
        <dgm:presLayoutVars>
          <dgm:bulletEnabled val="1"/>
        </dgm:presLayoutVars>
      </dgm:prSet>
      <dgm:spPr/>
    </dgm:pt>
    <dgm:pt modelId="{047C1CEE-8973-4B1A-97E0-8DC4C963B59A}" type="pres">
      <dgm:prSet presAssocID="{8B1232CB-8B60-4837-9B6B-E6FFAF23D52E}" presName="aSpace" presStyleCnt="0"/>
      <dgm:spPr/>
    </dgm:pt>
    <dgm:pt modelId="{00B3B73B-786D-43A8-B7F3-5FD7E03F3A0B}" type="pres">
      <dgm:prSet presAssocID="{A5A1F438-7C50-48EA-9EDE-01572FB54694}" presName="aNode" presStyleLbl="fgAcc1" presStyleIdx="4" presStyleCnt="10">
        <dgm:presLayoutVars>
          <dgm:bulletEnabled val="1"/>
        </dgm:presLayoutVars>
      </dgm:prSet>
      <dgm:spPr/>
    </dgm:pt>
    <dgm:pt modelId="{12776DC5-FC9B-4AA8-B1CF-23E7DDF6F277}" type="pres">
      <dgm:prSet presAssocID="{A5A1F438-7C50-48EA-9EDE-01572FB54694}" presName="aSpace" presStyleCnt="0"/>
      <dgm:spPr/>
    </dgm:pt>
    <dgm:pt modelId="{BD7D39A4-3BE5-41E3-B0BA-7BF604E9D490}" type="pres">
      <dgm:prSet presAssocID="{027C8148-FE73-48BC-A381-CF4A5D944454}" presName="aNode" presStyleLbl="fgAcc1" presStyleIdx="5" presStyleCnt="10">
        <dgm:presLayoutVars>
          <dgm:bulletEnabled val="1"/>
        </dgm:presLayoutVars>
      </dgm:prSet>
      <dgm:spPr/>
    </dgm:pt>
    <dgm:pt modelId="{74EA099C-6B33-424B-939E-5FDC6D78970C}" type="pres">
      <dgm:prSet presAssocID="{027C8148-FE73-48BC-A381-CF4A5D944454}" presName="aSpace" presStyleCnt="0"/>
      <dgm:spPr/>
    </dgm:pt>
    <dgm:pt modelId="{4E907ECD-421A-4849-AC26-C4E8C82C75A4}" type="pres">
      <dgm:prSet presAssocID="{DA0DFD1C-5E13-4599-95C1-0FF857C606A2}" presName="aNode" presStyleLbl="fgAcc1" presStyleIdx="6" presStyleCnt="10">
        <dgm:presLayoutVars>
          <dgm:bulletEnabled val="1"/>
        </dgm:presLayoutVars>
      </dgm:prSet>
      <dgm:spPr/>
    </dgm:pt>
    <dgm:pt modelId="{8094627D-568A-4038-8AD8-27A53A96226D}" type="pres">
      <dgm:prSet presAssocID="{DA0DFD1C-5E13-4599-95C1-0FF857C606A2}" presName="aSpace" presStyleCnt="0"/>
      <dgm:spPr/>
    </dgm:pt>
    <dgm:pt modelId="{55A86140-2716-477B-B65B-3F1F5C3CEC8A}" type="pres">
      <dgm:prSet presAssocID="{099226BD-B9DC-4471-A338-D3C2196A30FD}" presName="aNode" presStyleLbl="fgAcc1" presStyleIdx="7" presStyleCnt="10">
        <dgm:presLayoutVars>
          <dgm:bulletEnabled val="1"/>
        </dgm:presLayoutVars>
      </dgm:prSet>
      <dgm:spPr/>
    </dgm:pt>
    <dgm:pt modelId="{C830F00D-E8BD-4FDA-A8CC-ACE9B4BFF566}" type="pres">
      <dgm:prSet presAssocID="{099226BD-B9DC-4471-A338-D3C2196A30FD}" presName="aSpace" presStyleCnt="0"/>
      <dgm:spPr/>
    </dgm:pt>
    <dgm:pt modelId="{2AB062A5-C536-44BD-AB77-F4C9A64DF63F}" type="pres">
      <dgm:prSet presAssocID="{0F156639-867D-4860-A0ED-1FC5B76C4078}" presName="aNode" presStyleLbl="fgAcc1" presStyleIdx="8" presStyleCnt="10">
        <dgm:presLayoutVars>
          <dgm:bulletEnabled val="1"/>
        </dgm:presLayoutVars>
      </dgm:prSet>
      <dgm:spPr/>
    </dgm:pt>
    <dgm:pt modelId="{ED571954-8BE2-4C19-BC58-1112CA55A9D1}" type="pres">
      <dgm:prSet presAssocID="{0F156639-867D-4860-A0ED-1FC5B76C4078}" presName="aSpace" presStyleCnt="0"/>
      <dgm:spPr/>
    </dgm:pt>
    <dgm:pt modelId="{4771C42F-14C0-4B31-B604-088B9C70A455}" type="pres">
      <dgm:prSet presAssocID="{DC4386F5-6ED3-47A2-AA8F-EF1F61B40F9C}" presName="aNode" presStyleLbl="fgAcc1" presStyleIdx="9" presStyleCnt="10">
        <dgm:presLayoutVars>
          <dgm:bulletEnabled val="1"/>
        </dgm:presLayoutVars>
      </dgm:prSet>
      <dgm:spPr/>
    </dgm:pt>
    <dgm:pt modelId="{DEDCF6FC-854E-4669-9627-2B3C677FBFB1}" type="pres">
      <dgm:prSet presAssocID="{DC4386F5-6ED3-47A2-AA8F-EF1F61B40F9C}" presName="aSpace" presStyleCnt="0"/>
      <dgm:spPr/>
    </dgm:pt>
  </dgm:ptLst>
  <dgm:cxnLst>
    <dgm:cxn modelId="{5F84883A-1082-4B17-9FE7-C7E9199FC027}" type="presOf" srcId="{73874F55-D125-4341-8FFC-A34D2D444F23}" destId="{7E4FDF01-FA68-49EF-B262-A0FAA05D5E7D}" srcOrd="0" destOrd="0" presId="urn:microsoft.com/office/officeart/2005/8/layout/pyramid2"/>
    <dgm:cxn modelId="{1433D0BB-613D-4349-8C7A-B526F59F7A4C}" type="presOf" srcId="{8B1232CB-8B60-4837-9B6B-E6FFAF23D52E}" destId="{46E5B9AB-96A5-4A9C-B40B-4E1E1A484801}" srcOrd="0" destOrd="0" presId="urn:microsoft.com/office/officeart/2005/8/layout/pyramid2"/>
    <dgm:cxn modelId="{06124B2E-C1E7-46CF-BCCB-263174B43B6E}" srcId="{73874F55-D125-4341-8FFC-A34D2D444F23}" destId="{027C8148-FE73-48BC-A381-CF4A5D944454}" srcOrd="5" destOrd="0" parTransId="{53EB19D6-C73E-4296-AF98-49358653F191}" sibTransId="{E14C18A5-4E3C-403E-8B74-69349D5F2B95}"/>
    <dgm:cxn modelId="{1C5E3E3B-C048-42A0-85F1-03AE1877FA30}" type="presOf" srcId="{027C8148-FE73-48BC-A381-CF4A5D944454}" destId="{BD7D39A4-3BE5-41E3-B0BA-7BF604E9D490}" srcOrd="0" destOrd="0" presId="urn:microsoft.com/office/officeart/2005/8/layout/pyramid2"/>
    <dgm:cxn modelId="{34B59BA4-C052-4BBD-B5FD-2549B3691B7C}" srcId="{73874F55-D125-4341-8FFC-A34D2D444F23}" destId="{0F156639-867D-4860-A0ED-1FC5B76C4078}" srcOrd="8" destOrd="0" parTransId="{E83D332F-DFF4-4F64-A095-0633B6330598}" sibTransId="{5AFD3713-3F17-4716-A75B-0D3055C46062}"/>
    <dgm:cxn modelId="{BFB25842-A69F-4531-A3F4-4962B1AA9E46}" type="presOf" srcId="{0F156639-867D-4860-A0ED-1FC5B76C4078}" destId="{2AB062A5-C536-44BD-AB77-F4C9A64DF63F}" srcOrd="0" destOrd="0" presId="urn:microsoft.com/office/officeart/2005/8/layout/pyramid2"/>
    <dgm:cxn modelId="{A3DFA232-2E27-4B77-A6C2-B5ACBB0CFEDD}" type="presOf" srcId="{C12F3794-3CC6-4AAD-9ED2-65AD3C494CB3}" destId="{A3152023-4634-4AC0-AC40-5B9E3B38985E}" srcOrd="0" destOrd="0" presId="urn:microsoft.com/office/officeart/2005/8/layout/pyramid2"/>
    <dgm:cxn modelId="{07CCA2AE-89BC-4FA4-990F-E28AD31F325C}" type="presOf" srcId="{A5A1F438-7C50-48EA-9EDE-01572FB54694}" destId="{00B3B73B-786D-43A8-B7F3-5FD7E03F3A0B}" srcOrd="0" destOrd="0" presId="urn:microsoft.com/office/officeart/2005/8/layout/pyramid2"/>
    <dgm:cxn modelId="{921FF701-EB98-4CEF-8490-93B2C09D7D6D}" srcId="{73874F55-D125-4341-8FFC-A34D2D444F23}" destId="{A793FFBC-9FFA-486E-94C5-80C53FC4E810}" srcOrd="0" destOrd="0" parTransId="{123E2D93-E846-4B6E-8405-CD26AB8E3E51}" sibTransId="{229C0B8F-6C7C-484B-82C7-22D6C2925845}"/>
    <dgm:cxn modelId="{4B2C2566-EFC3-4104-9355-D081C40CFCD7}" type="presOf" srcId="{590903D7-EEC6-49DC-B103-57685ED6D270}" destId="{A2534E74-4754-4003-898E-0CE5BF3832F4}" srcOrd="0" destOrd="0" presId="urn:microsoft.com/office/officeart/2005/8/layout/pyramid2"/>
    <dgm:cxn modelId="{367ADAC5-3255-4AC1-B323-D06735D7B0FB}" srcId="{73874F55-D125-4341-8FFC-A34D2D444F23}" destId="{DA0DFD1C-5E13-4599-95C1-0FF857C606A2}" srcOrd="6" destOrd="0" parTransId="{894A3020-012A-4CE4-8B28-4EBF5F40C0EF}" sibTransId="{28C806BE-8912-41C6-8979-749C1D2F6C3F}"/>
    <dgm:cxn modelId="{AD009F35-AD01-473D-8DAB-D978D0623A25}" srcId="{73874F55-D125-4341-8FFC-A34D2D444F23}" destId="{A5A1F438-7C50-48EA-9EDE-01572FB54694}" srcOrd="4" destOrd="0" parTransId="{DF0C0E20-1163-4BBF-AFD8-D3F26A68DAE2}" sibTransId="{E81C08D2-FE04-4EF7-B9ED-3365CA90627C}"/>
    <dgm:cxn modelId="{305A8771-C61F-4E55-8C50-0781AD82571C}" srcId="{73874F55-D125-4341-8FFC-A34D2D444F23}" destId="{8B1232CB-8B60-4837-9B6B-E6FFAF23D52E}" srcOrd="3" destOrd="0" parTransId="{9B8E8060-EDEE-4B2D-9352-40E4064F4808}" sibTransId="{581AEF85-A969-4CB2-9B48-DAAF634B19DD}"/>
    <dgm:cxn modelId="{920234F0-4F8C-41BF-B7E2-5B97CDE57DC5}" type="presOf" srcId="{DC4386F5-6ED3-47A2-AA8F-EF1F61B40F9C}" destId="{4771C42F-14C0-4B31-B604-088B9C70A455}" srcOrd="0" destOrd="0" presId="urn:microsoft.com/office/officeart/2005/8/layout/pyramid2"/>
    <dgm:cxn modelId="{4E6743EC-3CE1-4E50-8AB6-2238D998DC56}" type="presOf" srcId="{099226BD-B9DC-4471-A338-D3C2196A30FD}" destId="{55A86140-2716-477B-B65B-3F1F5C3CEC8A}" srcOrd="0" destOrd="0" presId="urn:microsoft.com/office/officeart/2005/8/layout/pyramid2"/>
    <dgm:cxn modelId="{DA202060-943D-4F54-AA30-F6533F009163}" type="presOf" srcId="{DA0DFD1C-5E13-4599-95C1-0FF857C606A2}" destId="{4E907ECD-421A-4849-AC26-C4E8C82C75A4}" srcOrd="0" destOrd="0" presId="urn:microsoft.com/office/officeart/2005/8/layout/pyramid2"/>
    <dgm:cxn modelId="{8EF56BC5-CA0A-4272-A47F-560F6F743743}" srcId="{73874F55-D125-4341-8FFC-A34D2D444F23}" destId="{099226BD-B9DC-4471-A338-D3C2196A30FD}" srcOrd="7" destOrd="0" parTransId="{22CD5049-FE1E-44C2-9FB7-E0D2C193E3F3}" sibTransId="{1CA7B158-DDA8-408A-A75D-BAABF7B2E0BA}"/>
    <dgm:cxn modelId="{19BFFE9B-DAE4-4BA5-A330-58D3E10DC707}" srcId="{73874F55-D125-4341-8FFC-A34D2D444F23}" destId="{DC4386F5-6ED3-47A2-AA8F-EF1F61B40F9C}" srcOrd="9" destOrd="0" parTransId="{9072F8D2-A37D-47F1-8403-B51BDC470659}" sibTransId="{CFC3C0C4-3CDC-4C41-8955-9219035C264D}"/>
    <dgm:cxn modelId="{55DB615F-F8F7-4478-830C-5403F2A343CF}" srcId="{73874F55-D125-4341-8FFC-A34D2D444F23}" destId="{590903D7-EEC6-49DC-B103-57685ED6D270}" srcOrd="1" destOrd="0" parTransId="{090D9DD8-A632-4E61-B15C-E862B7B556BF}" sibTransId="{44E836A2-4FB3-4DF4-B883-6C069F54F532}"/>
    <dgm:cxn modelId="{1AED58AE-E617-4DD5-870D-E75D93B60DAC}" srcId="{73874F55-D125-4341-8FFC-A34D2D444F23}" destId="{C12F3794-3CC6-4AAD-9ED2-65AD3C494CB3}" srcOrd="2" destOrd="0" parTransId="{B942C931-FDD5-4768-8425-E7AD2C525C1B}" sibTransId="{337AB004-D5C0-4280-A84D-77059DD65CA6}"/>
    <dgm:cxn modelId="{E571EF59-1170-4C8A-9FC6-879EDAF1AC62}" type="presOf" srcId="{A793FFBC-9FFA-486E-94C5-80C53FC4E810}" destId="{B230DB08-BAF5-4990-B373-D349FA1E7D0E}" srcOrd="0" destOrd="0" presId="urn:microsoft.com/office/officeart/2005/8/layout/pyramid2"/>
    <dgm:cxn modelId="{CDA22597-E933-4035-AC51-C35B395913B0}" type="presParOf" srcId="{7E4FDF01-FA68-49EF-B262-A0FAA05D5E7D}" destId="{60AF11D3-A2FF-4DC3-B356-1265D999648A}" srcOrd="0" destOrd="0" presId="urn:microsoft.com/office/officeart/2005/8/layout/pyramid2"/>
    <dgm:cxn modelId="{70684AB9-C959-4CE8-A3B9-76896D31CEFA}" type="presParOf" srcId="{7E4FDF01-FA68-49EF-B262-A0FAA05D5E7D}" destId="{EA0F6176-AFFA-4CD4-9D24-BBA7FC0B8963}" srcOrd="1" destOrd="0" presId="urn:microsoft.com/office/officeart/2005/8/layout/pyramid2"/>
    <dgm:cxn modelId="{360366D9-99CE-4DDE-AC82-6F5DD46A58C8}" type="presParOf" srcId="{EA0F6176-AFFA-4CD4-9D24-BBA7FC0B8963}" destId="{B230DB08-BAF5-4990-B373-D349FA1E7D0E}" srcOrd="0" destOrd="0" presId="urn:microsoft.com/office/officeart/2005/8/layout/pyramid2"/>
    <dgm:cxn modelId="{9A877995-17DF-4386-BFC0-65DA5EC075AB}" type="presParOf" srcId="{EA0F6176-AFFA-4CD4-9D24-BBA7FC0B8963}" destId="{B729D002-BC25-49E2-A288-157D737251C8}" srcOrd="1" destOrd="0" presId="urn:microsoft.com/office/officeart/2005/8/layout/pyramid2"/>
    <dgm:cxn modelId="{C6A10EF4-66D8-438C-971F-E049FE673AC5}" type="presParOf" srcId="{EA0F6176-AFFA-4CD4-9D24-BBA7FC0B8963}" destId="{A2534E74-4754-4003-898E-0CE5BF3832F4}" srcOrd="2" destOrd="0" presId="urn:microsoft.com/office/officeart/2005/8/layout/pyramid2"/>
    <dgm:cxn modelId="{7C65887E-07F4-4616-8169-9C76F6761F56}" type="presParOf" srcId="{EA0F6176-AFFA-4CD4-9D24-BBA7FC0B8963}" destId="{FD9957B2-4472-4A81-AF87-EB7FA6CCB6C9}" srcOrd="3" destOrd="0" presId="urn:microsoft.com/office/officeart/2005/8/layout/pyramid2"/>
    <dgm:cxn modelId="{79CFFDB5-382A-47E0-9A86-28F77957535E}" type="presParOf" srcId="{EA0F6176-AFFA-4CD4-9D24-BBA7FC0B8963}" destId="{A3152023-4634-4AC0-AC40-5B9E3B38985E}" srcOrd="4" destOrd="0" presId="urn:microsoft.com/office/officeart/2005/8/layout/pyramid2"/>
    <dgm:cxn modelId="{371816B1-60E8-48EA-B3C4-BFA98B0BEF90}" type="presParOf" srcId="{EA0F6176-AFFA-4CD4-9D24-BBA7FC0B8963}" destId="{58097D25-11A9-4175-B0FC-C1B3E473BF9E}" srcOrd="5" destOrd="0" presId="urn:microsoft.com/office/officeart/2005/8/layout/pyramid2"/>
    <dgm:cxn modelId="{130283A2-53B8-4424-B341-CD9038C78F31}" type="presParOf" srcId="{EA0F6176-AFFA-4CD4-9D24-BBA7FC0B8963}" destId="{46E5B9AB-96A5-4A9C-B40B-4E1E1A484801}" srcOrd="6" destOrd="0" presId="urn:microsoft.com/office/officeart/2005/8/layout/pyramid2"/>
    <dgm:cxn modelId="{B4F971A1-1430-482A-BB4B-9F5DF348C8EE}" type="presParOf" srcId="{EA0F6176-AFFA-4CD4-9D24-BBA7FC0B8963}" destId="{047C1CEE-8973-4B1A-97E0-8DC4C963B59A}" srcOrd="7" destOrd="0" presId="urn:microsoft.com/office/officeart/2005/8/layout/pyramid2"/>
    <dgm:cxn modelId="{11B8F900-C135-4047-BF95-3F3A98A20CAF}" type="presParOf" srcId="{EA0F6176-AFFA-4CD4-9D24-BBA7FC0B8963}" destId="{00B3B73B-786D-43A8-B7F3-5FD7E03F3A0B}" srcOrd="8" destOrd="0" presId="urn:microsoft.com/office/officeart/2005/8/layout/pyramid2"/>
    <dgm:cxn modelId="{D9F77E66-06DF-4305-B777-76F0DD637EDD}" type="presParOf" srcId="{EA0F6176-AFFA-4CD4-9D24-BBA7FC0B8963}" destId="{12776DC5-FC9B-4AA8-B1CF-23E7DDF6F277}" srcOrd="9" destOrd="0" presId="urn:microsoft.com/office/officeart/2005/8/layout/pyramid2"/>
    <dgm:cxn modelId="{1874EAC3-F116-41DC-9924-223481EDAC94}" type="presParOf" srcId="{EA0F6176-AFFA-4CD4-9D24-BBA7FC0B8963}" destId="{BD7D39A4-3BE5-41E3-B0BA-7BF604E9D490}" srcOrd="10" destOrd="0" presId="urn:microsoft.com/office/officeart/2005/8/layout/pyramid2"/>
    <dgm:cxn modelId="{FE5F6D41-8F10-40F2-A331-EE18730C0BCE}" type="presParOf" srcId="{EA0F6176-AFFA-4CD4-9D24-BBA7FC0B8963}" destId="{74EA099C-6B33-424B-939E-5FDC6D78970C}" srcOrd="11" destOrd="0" presId="urn:microsoft.com/office/officeart/2005/8/layout/pyramid2"/>
    <dgm:cxn modelId="{F5E78465-FB46-423D-A389-BA8AF5EB0044}" type="presParOf" srcId="{EA0F6176-AFFA-4CD4-9D24-BBA7FC0B8963}" destId="{4E907ECD-421A-4849-AC26-C4E8C82C75A4}" srcOrd="12" destOrd="0" presId="urn:microsoft.com/office/officeart/2005/8/layout/pyramid2"/>
    <dgm:cxn modelId="{3EBF046F-8289-41B3-82E8-270217BFA550}" type="presParOf" srcId="{EA0F6176-AFFA-4CD4-9D24-BBA7FC0B8963}" destId="{8094627D-568A-4038-8AD8-27A53A96226D}" srcOrd="13" destOrd="0" presId="urn:microsoft.com/office/officeart/2005/8/layout/pyramid2"/>
    <dgm:cxn modelId="{EAF4F7E6-94D2-4DF2-B71E-2715EB9B8177}" type="presParOf" srcId="{EA0F6176-AFFA-4CD4-9D24-BBA7FC0B8963}" destId="{55A86140-2716-477B-B65B-3F1F5C3CEC8A}" srcOrd="14" destOrd="0" presId="urn:microsoft.com/office/officeart/2005/8/layout/pyramid2"/>
    <dgm:cxn modelId="{F9C9078D-7F79-4312-A165-AAEA64158F2C}" type="presParOf" srcId="{EA0F6176-AFFA-4CD4-9D24-BBA7FC0B8963}" destId="{C830F00D-E8BD-4FDA-A8CC-ACE9B4BFF566}" srcOrd="15" destOrd="0" presId="urn:microsoft.com/office/officeart/2005/8/layout/pyramid2"/>
    <dgm:cxn modelId="{8B3455B3-80B1-4423-9010-0968629FDF82}" type="presParOf" srcId="{EA0F6176-AFFA-4CD4-9D24-BBA7FC0B8963}" destId="{2AB062A5-C536-44BD-AB77-F4C9A64DF63F}" srcOrd="16" destOrd="0" presId="urn:microsoft.com/office/officeart/2005/8/layout/pyramid2"/>
    <dgm:cxn modelId="{FF4AB070-A254-4203-8728-600F684EB4AF}" type="presParOf" srcId="{EA0F6176-AFFA-4CD4-9D24-BBA7FC0B8963}" destId="{ED571954-8BE2-4C19-BC58-1112CA55A9D1}" srcOrd="17" destOrd="0" presId="urn:microsoft.com/office/officeart/2005/8/layout/pyramid2"/>
    <dgm:cxn modelId="{4E97550B-2754-4A3C-A1C0-B3CA605A1342}" type="presParOf" srcId="{EA0F6176-AFFA-4CD4-9D24-BBA7FC0B8963}" destId="{4771C42F-14C0-4B31-B604-088B9C70A455}" srcOrd="18" destOrd="0" presId="urn:microsoft.com/office/officeart/2005/8/layout/pyramid2"/>
    <dgm:cxn modelId="{991D7115-5AFF-4BF0-A0A1-DF445C58B42B}" type="presParOf" srcId="{EA0F6176-AFFA-4CD4-9D24-BBA7FC0B8963}" destId="{DEDCF6FC-854E-4669-9627-2B3C677FBFB1}"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EA69A-BD06-40A3-B485-EBB0CC2EF9F6}">
      <dsp:nvSpPr>
        <dsp:cNvPr id="0" name=""/>
        <dsp:cNvSpPr/>
      </dsp:nvSpPr>
      <dsp:spPr>
        <a:xfrm>
          <a:off x="2341675" y="200183"/>
          <a:ext cx="3972877" cy="13797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95BD4-AD41-4563-98B9-CE4DF2512FFB}">
      <dsp:nvSpPr>
        <dsp:cNvPr id="0" name=""/>
        <dsp:cNvSpPr/>
      </dsp:nvSpPr>
      <dsp:spPr>
        <a:xfrm>
          <a:off x="3949304" y="3578669"/>
          <a:ext cx="769937" cy="492760"/>
        </a:xfrm>
        <a:prstGeom prst="down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4D6BD-CBB5-4F22-8E6C-5696F13CED78}">
      <dsp:nvSpPr>
        <dsp:cNvPr id="0" name=""/>
        <dsp:cNvSpPr/>
      </dsp:nvSpPr>
      <dsp:spPr>
        <a:xfrm>
          <a:off x="2486423" y="3972877"/>
          <a:ext cx="3695700"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FFP Claiming</a:t>
          </a:r>
        </a:p>
      </dsp:txBody>
      <dsp:txXfrm>
        <a:off x="2486423" y="3972877"/>
        <a:ext cx="3695700" cy="923925"/>
      </dsp:txXfrm>
    </dsp:sp>
    <dsp:sp modelId="{4CC91D6F-9CF7-4A00-9073-4EA9DAEEA247}">
      <dsp:nvSpPr>
        <dsp:cNvPr id="0" name=""/>
        <dsp:cNvSpPr/>
      </dsp:nvSpPr>
      <dsp:spPr>
        <a:xfrm>
          <a:off x="3786078" y="1686471"/>
          <a:ext cx="1385887" cy="13858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Agreements and Approvals</a:t>
          </a:r>
        </a:p>
      </dsp:txBody>
      <dsp:txXfrm>
        <a:off x="3989036" y="1889429"/>
        <a:ext cx="979971" cy="979971"/>
      </dsp:txXfrm>
    </dsp:sp>
    <dsp:sp modelId="{E295D994-1DC7-4449-B2C4-E3DB44F88552}">
      <dsp:nvSpPr>
        <dsp:cNvPr id="0" name=""/>
        <dsp:cNvSpPr/>
      </dsp:nvSpPr>
      <dsp:spPr>
        <a:xfrm>
          <a:off x="2794398" y="646747"/>
          <a:ext cx="1385887" cy="13858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Establish Costs for Staff Time</a:t>
          </a:r>
        </a:p>
      </dsp:txBody>
      <dsp:txXfrm>
        <a:off x="2997356" y="849705"/>
        <a:ext cx="979971" cy="979971"/>
      </dsp:txXfrm>
    </dsp:sp>
    <dsp:sp modelId="{FA9A23F6-0138-44E5-99BA-73460675F124}">
      <dsp:nvSpPr>
        <dsp:cNvPr id="0" name=""/>
        <dsp:cNvSpPr/>
      </dsp:nvSpPr>
      <dsp:spPr>
        <a:xfrm>
          <a:off x="4211083" y="311670"/>
          <a:ext cx="1385887" cy="13858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Document Medicaid Related Time</a:t>
          </a:r>
        </a:p>
      </dsp:txBody>
      <dsp:txXfrm>
        <a:off x="4414041" y="514628"/>
        <a:ext cx="979971" cy="979971"/>
      </dsp:txXfrm>
    </dsp:sp>
    <dsp:sp modelId="{6EADED13-CA54-4240-908B-A6F51E1535DB}">
      <dsp:nvSpPr>
        <dsp:cNvPr id="0" name=""/>
        <dsp:cNvSpPr/>
      </dsp:nvSpPr>
      <dsp:spPr>
        <a:xfrm>
          <a:off x="2178448" y="30797"/>
          <a:ext cx="4311650" cy="3449320"/>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59265-DB6D-4863-820A-4A69C7ED313A}">
      <dsp:nvSpPr>
        <dsp:cNvPr id="0" name=""/>
        <dsp:cNvSpPr/>
      </dsp:nvSpPr>
      <dsp:spPr>
        <a:xfrm>
          <a:off x="8461594" y="310720"/>
          <a:ext cx="2004760" cy="13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Add all participating staff into “cost pool”</a:t>
          </a:r>
        </a:p>
      </dsp:txBody>
      <dsp:txXfrm>
        <a:off x="8461594" y="310720"/>
        <a:ext cx="2004760" cy="1322733"/>
      </dsp:txXfrm>
    </dsp:sp>
    <dsp:sp modelId="{8812850A-4ED7-4FAD-BBD4-1681C4DF3A07}">
      <dsp:nvSpPr>
        <dsp:cNvPr id="0" name=""/>
        <dsp:cNvSpPr/>
      </dsp:nvSpPr>
      <dsp:spPr>
        <a:xfrm>
          <a:off x="5570311" y="296822"/>
          <a:ext cx="4961831" cy="4961831"/>
        </a:xfrm>
        <a:prstGeom prst="circularArrow">
          <a:avLst>
            <a:gd name="adj1" fmla="val 5198"/>
            <a:gd name="adj2" fmla="val 335781"/>
            <a:gd name="adj3" fmla="val 20828396"/>
            <a:gd name="adj4" fmla="val 19720960"/>
            <a:gd name="adj5" fmla="val 60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D10C6-9277-42F5-8005-D576DBC0FACB}">
      <dsp:nvSpPr>
        <dsp:cNvPr id="0" name=""/>
        <dsp:cNvSpPr/>
      </dsp:nvSpPr>
      <dsp:spPr>
        <a:xfrm>
          <a:off x="9148484" y="2499388"/>
          <a:ext cx="1957790" cy="13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Run time studies to capture staff time</a:t>
          </a:r>
        </a:p>
      </dsp:txBody>
      <dsp:txXfrm>
        <a:off x="9148484" y="2499388"/>
        <a:ext cx="1957790" cy="1322733"/>
      </dsp:txXfrm>
    </dsp:sp>
    <dsp:sp modelId="{38DC3E2D-7667-4573-8BF7-07C660D54839}">
      <dsp:nvSpPr>
        <dsp:cNvPr id="0" name=""/>
        <dsp:cNvSpPr/>
      </dsp:nvSpPr>
      <dsp:spPr>
        <a:xfrm>
          <a:off x="6346464" y="-643952"/>
          <a:ext cx="4961831" cy="4961831"/>
        </a:xfrm>
        <a:prstGeom prst="circularArrow">
          <a:avLst>
            <a:gd name="adj1" fmla="val 5198"/>
            <a:gd name="adj2" fmla="val 335781"/>
            <a:gd name="adj3" fmla="val 4650053"/>
            <a:gd name="adj4" fmla="val 3863225"/>
            <a:gd name="adj5" fmla="val 60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60A06-E18C-4311-B527-6C93370C36E2}">
      <dsp:nvSpPr>
        <dsp:cNvPr id="0" name=""/>
        <dsp:cNvSpPr/>
      </dsp:nvSpPr>
      <dsp:spPr>
        <a:xfrm>
          <a:off x="6975314" y="3689365"/>
          <a:ext cx="2116650" cy="13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Local sites submit quarterly spreadsheet with actual expenditures</a:t>
          </a:r>
        </a:p>
      </dsp:txBody>
      <dsp:txXfrm>
        <a:off x="6975314" y="3689365"/>
        <a:ext cx="2116650" cy="1322733"/>
      </dsp:txXfrm>
    </dsp:sp>
    <dsp:sp modelId="{669B2170-9B4A-412C-AC62-8637BAA89C1C}">
      <dsp:nvSpPr>
        <dsp:cNvPr id="0" name=""/>
        <dsp:cNvSpPr/>
      </dsp:nvSpPr>
      <dsp:spPr>
        <a:xfrm>
          <a:off x="4758984" y="-643952"/>
          <a:ext cx="4961831" cy="4961831"/>
        </a:xfrm>
        <a:prstGeom prst="circularArrow">
          <a:avLst>
            <a:gd name="adj1" fmla="val 5198"/>
            <a:gd name="adj2" fmla="val 335781"/>
            <a:gd name="adj3" fmla="val 6600995"/>
            <a:gd name="adj4" fmla="val 5814166"/>
            <a:gd name="adj5" fmla="val 60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60CB9-D4E6-4658-81DD-88E04A0B7F9B}">
      <dsp:nvSpPr>
        <dsp:cNvPr id="0" name=""/>
        <dsp:cNvSpPr/>
      </dsp:nvSpPr>
      <dsp:spPr>
        <a:xfrm>
          <a:off x="4643476" y="2499388"/>
          <a:ext cx="2592847" cy="13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Operating agency calculates % time Medicaid and reimburses local sites</a:t>
          </a:r>
        </a:p>
      </dsp:txBody>
      <dsp:txXfrm>
        <a:off x="4643476" y="2499388"/>
        <a:ext cx="2592847" cy="1322733"/>
      </dsp:txXfrm>
    </dsp:sp>
    <dsp:sp modelId="{D964AC52-D1D5-4E13-84C2-AD08444F4913}">
      <dsp:nvSpPr>
        <dsp:cNvPr id="0" name=""/>
        <dsp:cNvSpPr/>
      </dsp:nvSpPr>
      <dsp:spPr>
        <a:xfrm>
          <a:off x="5284699" y="113168"/>
          <a:ext cx="4961831" cy="4380006"/>
        </a:xfrm>
        <a:prstGeom prst="circularArrow">
          <a:avLst>
            <a:gd name="adj1" fmla="val 5198"/>
            <a:gd name="adj2" fmla="val 335781"/>
            <a:gd name="adj3" fmla="val 11815349"/>
            <a:gd name="adj4" fmla="val 10764394"/>
            <a:gd name="adj5" fmla="val 60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EE82E-DDEA-4DAF-BF2E-13C2C3206224}">
      <dsp:nvSpPr>
        <dsp:cNvPr id="0" name=""/>
        <dsp:cNvSpPr/>
      </dsp:nvSpPr>
      <dsp:spPr>
        <a:xfrm>
          <a:off x="5186080" y="310713"/>
          <a:ext cx="2483867" cy="13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Operating agency requests reimbursement from Medicaid agency</a:t>
          </a:r>
        </a:p>
      </dsp:txBody>
      <dsp:txXfrm>
        <a:off x="5186080" y="310713"/>
        <a:ext cx="2483867" cy="1322733"/>
      </dsp:txXfrm>
    </dsp:sp>
    <dsp:sp modelId="{F415AE60-B96F-461E-B707-D2C1FD43651E}">
      <dsp:nvSpPr>
        <dsp:cNvPr id="0" name=""/>
        <dsp:cNvSpPr/>
      </dsp:nvSpPr>
      <dsp:spPr>
        <a:xfrm>
          <a:off x="5423675" y="62284"/>
          <a:ext cx="4961831" cy="4961831"/>
        </a:xfrm>
        <a:prstGeom prst="circularArrow">
          <a:avLst>
            <a:gd name="adj1" fmla="val 5198"/>
            <a:gd name="adj2" fmla="val 335781"/>
            <a:gd name="adj3" fmla="val 17079226"/>
            <a:gd name="adj4" fmla="val 16126048"/>
            <a:gd name="adj5" fmla="val 60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E8C9D-74C9-429F-8376-78C82F669D22}">
      <dsp:nvSpPr>
        <dsp:cNvPr id="0" name=""/>
        <dsp:cNvSpPr/>
      </dsp:nvSpPr>
      <dsp:spPr>
        <a:xfrm>
          <a:off x="0" y="0"/>
          <a:ext cx="7772400" cy="54507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3123B-03F9-4FB7-9FF0-0EAA176457E9}">
      <dsp:nvSpPr>
        <dsp:cNvPr id="0" name=""/>
        <dsp:cNvSpPr/>
      </dsp:nvSpPr>
      <dsp:spPr>
        <a:xfrm>
          <a:off x="78309" y="1635218"/>
          <a:ext cx="2052958" cy="2180292"/>
        </a:xfrm>
        <a:prstGeom prst="roundRect">
          <a:avLst/>
        </a:prstGeom>
        <a:solidFill>
          <a:schemeClr val="accent1">
            <a:lumMod val="20000"/>
            <a:lumOff val="8000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solidFill>
              <a:schemeClr val="tx1"/>
            </a:solidFill>
          </a:endParaRPr>
        </a:p>
        <a:p>
          <a:pPr marL="0" lvl="0" indent="0" algn="ctr" defTabSz="977900">
            <a:lnSpc>
              <a:spcPct val="90000"/>
            </a:lnSpc>
            <a:spcBef>
              <a:spcPct val="0"/>
            </a:spcBef>
            <a:spcAft>
              <a:spcPct val="35000"/>
            </a:spcAft>
            <a:buNone/>
          </a:pPr>
          <a:r>
            <a:rPr lang="en-US" sz="2200" kern="1200" dirty="0">
              <a:solidFill>
                <a:schemeClr val="tx1"/>
              </a:solidFill>
            </a:rPr>
            <a:t>DEVELOP AND TEST CODES</a:t>
          </a:r>
        </a:p>
        <a:p>
          <a:pPr marL="171450" lvl="1" indent="-171450" algn="ctr" defTabSz="800100">
            <a:lnSpc>
              <a:spcPct val="90000"/>
            </a:lnSpc>
            <a:spcBef>
              <a:spcPct val="0"/>
            </a:spcBef>
            <a:spcAft>
              <a:spcPct val="15000"/>
            </a:spcAft>
            <a:buChar char="•"/>
          </a:pPr>
          <a:r>
            <a:rPr lang="en-US" sz="1800" kern="1200" dirty="0">
              <a:solidFill>
                <a:schemeClr val="tx1"/>
              </a:solidFill>
            </a:rPr>
            <a:t>4-6 months</a:t>
          </a:r>
        </a:p>
      </dsp:txBody>
      <dsp:txXfrm>
        <a:off x="178526" y="1735435"/>
        <a:ext cx="1852524" cy="1979858"/>
      </dsp:txXfrm>
    </dsp:sp>
    <dsp:sp modelId="{80616328-7C1A-44F0-A546-5770D54A5C16}">
      <dsp:nvSpPr>
        <dsp:cNvPr id="0" name=""/>
        <dsp:cNvSpPr/>
      </dsp:nvSpPr>
      <dsp:spPr>
        <a:xfrm>
          <a:off x="2301169" y="1635218"/>
          <a:ext cx="2263152" cy="2180292"/>
        </a:xfrm>
        <a:prstGeom prst="roundRect">
          <a:avLst/>
        </a:prstGeom>
        <a:solidFill>
          <a:schemeClr val="accent1">
            <a:lumMod val="20000"/>
            <a:lumOff val="8000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solidFill>
              <a:schemeClr val="tx1"/>
            </a:solidFill>
          </a:endParaRPr>
        </a:p>
        <a:p>
          <a:pPr marL="0" lvl="0" indent="0" algn="ctr" defTabSz="977900">
            <a:lnSpc>
              <a:spcPct val="90000"/>
            </a:lnSpc>
            <a:spcBef>
              <a:spcPct val="0"/>
            </a:spcBef>
            <a:spcAft>
              <a:spcPct val="35000"/>
            </a:spcAft>
            <a:buNone/>
          </a:pPr>
          <a:r>
            <a:rPr lang="en-US" sz="2200" kern="1200" dirty="0">
              <a:solidFill>
                <a:schemeClr val="tx1"/>
              </a:solidFill>
            </a:rPr>
            <a:t>MEDICAID MOU</a:t>
          </a:r>
        </a:p>
        <a:p>
          <a:pPr marL="171450" lvl="1" indent="-171450" algn="ctr" defTabSz="800100">
            <a:lnSpc>
              <a:spcPct val="90000"/>
            </a:lnSpc>
            <a:spcBef>
              <a:spcPct val="0"/>
            </a:spcBef>
            <a:spcAft>
              <a:spcPct val="15000"/>
            </a:spcAft>
            <a:buChar char="•"/>
          </a:pPr>
          <a:r>
            <a:rPr lang="en-US" sz="1800" kern="1200" dirty="0">
              <a:solidFill>
                <a:schemeClr val="tx1"/>
              </a:solidFill>
            </a:rPr>
            <a:t>2-3 months</a:t>
          </a:r>
        </a:p>
      </dsp:txBody>
      <dsp:txXfrm>
        <a:off x="2407602" y="1741651"/>
        <a:ext cx="2050286" cy="1967426"/>
      </dsp:txXfrm>
    </dsp:sp>
    <dsp:sp modelId="{0C6F8193-8150-4292-AD02-F6E398949F43}">
      <dsp:nvSpPr>
        <dsp:cNvPr id="0" name=""/>
        <dsp:cNvSpPr/>
      </dsp:nvSpPr>
      <dsp:spPr>
        <a:xfrm>
          <a:off x="4703013" y="1635218"/>
          <a:ext cx="1797074" cy="2180292"/>
        </a:xfrm>
        <a:prstGeom prst="roundRect">
          <a:avLst/>
        </a:prstGeom>
        <a:solidFill>
          <a:schemeClr val="accent1">
            <a:lumMod val="20000"/>
            <a:lumOff val="8000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Medicaid</a:t>
          </a:r>
        </a:p>
        <a:p>
          <a:pPr marL="0" lvl="0" indent="0" algn="ctr" defTabSz="977900">
            <a:lnSpc>
              <a:spcPct val="90000"/>
            </a:lnSpc>
            <a:spcBef>
              <a:spcPct val="0"/>
            </a:spcBef>
            <a:spcAft>
              <a:spcPct val="35000"/>
            </a:spcAft>
            <a:buNone/>
          </a:pPr>
          <a:r>
            <a:rPr lang="en-US" sz="2200" kern="1200" dirty="0">
              <a:solidFill>
                <a:schemeClr val="tx1"/>
              </a:solidFill>
            </a:rPr>
            <a:t>SUBMITS PACKET TO CMS</a:t>
          </a:r>
        </a:p>
        <a:p>
          <a:pPr marL="228600" lvl="1" indent="-228600" algn="l" defTabSz="889000">
            <a:lnSpc>
              <a:spcPct val="90000"/>
            </a:lnSpc>
            <a:spcBef>
              <a:spcPct val="0"/>
            </a:spcBef>
            <a:spcAft>
              <a:spcPct val="15000"/>
            </a:spcAft>
            <a:buChar char="•"/>
          </a:pPr>
          <a:r>
            <a:rPr lang="en-US" sz="2000" kern="1200" dirty="0">
              <a:solidFill>
                <a:schemeClr val="tx1"/>
              </a:solidFill>
            </a:rPr>
            <a:t>1 month</a:t>
          </a:r>
        </a:p>
      </dsp:txBody>
      <dsp:txXfrm>
        <a:off x="4790739" y="1722944"/>
        <a:ext cx="1621622" cy="2004840"/>
      </dsp:txXfrm>
    </dsp:sp>
    <dsp:sp modelId="{2DD3BFD3-8B74-4373-98DC-D63FA3A9EB55}">
      <dsp:nvSpPr>
        <dsp:cNvPr id="0" name=""/>
        <dsp:cNvSpPr/>
      </dsp:nvSpPr>
      <dsp:spPr>
        <a:xfrm>
          <a:off x="6655398" y="1635218"/>
          <a:ext cx="2354761" cy="2180292"/>
        </a:xfrm>
        <a:prstGeom prst="roundRect">
          <a:avLst/>
        </a:prstGeom>
        <a:solidFill>
          <a:schemeClr val="tx2">
            <a:lumMod val="40000"/>
            <a:lumOff val="6000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solidFill>
              <a:schemeClr val="tx1"/>
            </a:solidFill>
          </a:endParaRPr>
        </a:p>
        <a:p>
          <a:pPr marL="0" lvl="0" indent="0" algn="ctr" defTabSz="977900">
            <a:lnSpc>
              <a:spcPct val="90000"/>
            </a:lnSpc>
            <a:spcBef>
              <a:spcPct val="0"/>
            </a:spcBef>
            <a:spcAft>
              <a:spcPct val="35000"/>
            </a:spcAft>
            <a:buNone/>
          </a:pPr>
          <a:r>
            <a:rPr lang="en-US" sz="2200" kern="1200" dirty="0">
              <a:solidFill>
                <a:schemeClr val="tx1"/>
              </a:solidFill>
            </a:rPr>
            <a:t>CMS APPROVAL</a:t>
          </a:r>
        </a:p>
        <a:p>
          <a:pPr marL="228600" lvl="1" indent="-228600" algn="ctr" defTabSz="889000">
            <a:lnSpc>
              <a:spcPct val="90000"/>
            </a:lnSpc>
            <a:spcBef>
              <a:spcPct val="0"/>
            </a:spcBef>
            <a:spcAft>
              <a:spcPct val="15000"/>
            </a:spcAft>
            <a:buChar char="•"/>
          </a:pPr>
          <a:r>
            <a:rPr lang="en-US" sz="2000" kern="1200" dirty="0">
              <a:solidFill>
                <a:schemeClr val="tx1"/>
              </a:solidFill>
            </a:rPr>
            <a:t>3-6 months</a:t>
          </a:r>
        </a:p>
      </dsp:txBody>
      <dsp:txXfrm>
        <a:off x="6761831" y="1741651"/>
        <a:ext cx="2141895" cy="1967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C79E-241A-4A28-A34E-9F12821399F6}">
      <dsp:nvSpPr>
        <dsp:cNvPr id="0" name=""/>
        <dsp:cNvSpPr/>
      </dsp:nvSpPr>
      <dsp:spPr>
        <a:xfrm>
          <a:off x="2858" y="720481"/>
          <a:ext cx="1250003" cy="7500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CMS</a:t>
          </a:r>
        </a:p>
      </dsp:txBody>
      <dsp:txXfrm>
        <a:off x="24825" y="742448"/>
        <a:ext cx="1206069" cy="706068"/>
      </dsp:txXfrm>
    </dsp:sp>
    <dsp:sp modelId="{A85FF970-ABD4-4AA4-88C6-1A1109B9D061}">
      <dsp:nvSpPr>
        <dsp:cNvPr id="0" name=""/>
        <dsp:cNvSpPr/>
      </dsp:nvSpPr>
      <dsp:spPr>
        <a:xfrm>
          <a:off x="1377862" y="940482"/>
          <a:ext cx="265000" cy="310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77862" y="1002482"/>
        <a:ext cx="185500" cy="186000"/>
      </dsp:txXfrm>
    </dsp:sp>
    <dsp:sp modelId="{05C8ADD2-ACDE-4C68-AADA-54D3F56E49F1}">
      <dsp:nvSpPr>
        <dsp:cNvPr id="0" name=""/>
        <dsp:cNvSpPr/>
      </dsp:nvSpPr>
      <dsp:spPr>
        <a:xfrm>
          <a:off x="1752863" y="720481"/>
          <a:ext cx="1250003" cy="7500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Medicaid agency</a:t>
          </a:r>
        </a:p>
      </dsp:txBody>
      <dsp:txXfrm>
        <a:off x="1774830" y="742448"/>
        <a:ext cx="1206069" cy="706068"/>
      </dsp:txXfrm>
    </dsp:sp>
    <dsp:sp modelId="{AA3CFD5F-AB0D-4E5C-8446-24E72BFDE6F8}">
      <dsp:nvSpPr>
        <dsp:cNvPr id="0" name=""/>
        <dsp:cNvSpPr/>
      </dsp:nvSpPr>
      <dsp:spPr>
        <a:xfrm>
          <a:off x="3127867" y="940482"/>
          <a:ext cx="265000" cy="310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127867" y="1002482"/>
        <a:ext cx="185500" cy="186000"/>
      </dsp:txXfrm>
    </dsp:sp>
    <dsp:sp modelId="{84F88BBF-4BE9-4ED1-ABBC-06A287FFD0CA}">
      <dsp:nvSpPr>
        <dsp:cNvPr id="0" name=""/>
        <dsp:cNvSpPr/>
      </dsp:nvSpPr>
      <dsp:spPr>
        <a:xfrm>
          <a:off x="3502868" y="720481"/>
          <a:ext cx="1250003" cy="7500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Operating agency</a:t>
          </a:r>
        </a:p>
      </dsp:txBody>
      <dsp:txXfrm>
        <a:off x="3524835" y="742448"/>
        <a:ext cx="1206069" cy="706068"/>
      </dsp:txXfrm>
    </dsp:sp>
    <dsp:sp modelId="{359DC102-32E5-43E1-AA53-064CDB91715F}">
      <dsp:nvSpPr>
        <dsp:cNvPr id="0" name=""/>
        <dsp:cNvSpPr/>
      </dsp:nvSpPr>
      <dsp:spPr>
        <a:xfrm>
          <a:off x="4877872" y="940482"/>
          <a:ext cx="265000" cy="310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877872" y="1002482"/>
        <a:ext cx="185500" cy="186000"/>
      </dsp:txXfrm>
    </dsp:sp>
    <dsp:sp modelId="{43DD4FC9-09CE-417D-9D7A-BBE5E39785C0}">
      <dsp:nvSpPr>
        <dsp:cNvPr id="0" name=""/>
        <dsp:cNvSpPr/>
      </dsp:nvSpPr>
      <dsp:spPr>
        <a:xfrm>
          <a:off x="5252873" y="720481"/>
          <a:ext cx="1250003" cy="7500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sites</a:t>
          </a:r>
        </a:p>
      </dsp:txBody>
      <dsp:txXfrm>
        <a:off x="5274840" y="742448"/>
        <a:ext cx="1206069" cy="706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11D3-A2FF-4DC3-B356-1265D999648A}">
      <dsp:nvSpPr>
        <dsp:cNvPr id="0" name=""/>
        <dsp:cNvSpPr/>
      </dsp:nvSpPr>
      <dsp:spPr>
        <a:xfrm>
          <a:off x="1185283" y="0"/>
          <a:ext cx="5413692" cy="5413692"/>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0DB08-BAF5-4990-B373-D349FA1E7D0E}">
      <dsp:nvSpPr>
        <dsp:cNvPr id="0" name=""/>
        <dsp:cNvSpPr/>
      </dsp:nvSpPr>
      <dsp:spPr>
        <a:xfrm>
          <a:off x="3892129" y="541897"/>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Reimbursed by another source</a:t>
          </a:r>
        </a:p>
      </dsp:txBody>
      <dsp:txXfrm>
        <a:off x="3910917" y="560685"/>
        <a:ext cx="3481323" cy="347303"/>
      </dsp:txXfrm>
    </dsp:sp>
    <dsp:sp modelId="{A2534E74-4754-4003-898E-0CE5BF3832F4}">
      <dsp:nvSpPr>
        <dsp:cNvPr id="0" name=""/>
        <dsp:cNvSpPr/>
      </dsp:nvSpPr>
      <dsp:spPr>
        <a:xfrm>
          <a:off x="3892129" y="974887"/>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Medicaid Choice Counseling</a:t>
          </a:r>
        </a:p>
      </dsp:txBody>
      <dsp:txXfrm>
        <a:off x="3910917" y="993675"/>
        <a:ext cx="3481323" cy="347303"/>
      </dsp:txXfrm>
    </dsp:sp>
    <dsp:sp modelId="{A3152023-4634-4AC0-AC40-5B9E3B38985E}">
      <dsp:nvSpPr>
        <dsp:cNvPr id="0" name=""/>
        <dsp:cNvSpPr/>
      </dsp:nvSpPr>
      <dsp:spPr>
        <a:xfrm>
          <a:off x="3892129" y="1407877"/>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Call Log/Intake</a:t>
          </a:r>
        </a:p>
      </dsp:txBody>
      <dsp:txXfrm>
        <a:off x="3910917" y="1426665"/>
        <a:ext cx="3481323" cy="347303"/>
      </dsp:txXfrm>
    </dsp:sp>
    <dsp:sp modelId="{46E5B9AB-96A5-4A9C-B40B-4E1E1A484801}">
      <dsp:nvSpPr>
        <dsp:cNvPr id="0" name=""/>
        <dsp:cNvSpPr/>
      </dsp:nvSpPr>
      <dsp:spPr>
        <a:xfrm>
          <a:off x="3892129" y="1840866"/>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Facilitating </a:t>
          </a:r>
          <a:r>
            <a:rPr lang="en-US" sz="1400" kern="1200"/>
            <a:t>Program Applications</a:t>
          </a:r>
          <a:endParaRPr lang="en-US" sz="1400" kern="1200" dirty="0"/>
        </a:p>
      </dsp:txBody>
      <dsp:txXfrm>
        <a:off x="3910917" y="1859654"/>
        <a:ext cx="3481323" cy="347303"/>
      </dsp:txXfrm>
    </dsp:sp>
    <dsp:sp modelId="{00B3B73B-786D-43A8-B7F3-5FD7E03F3A0B}">
      <dsp:nvSpPr>
        <dsp:cNvPr id="0" name=""/>
        <dsp:cNvSpPr/>
      </dsp:nvSpPr>
      <dsp:spPr>
        <a:xfrm>
          <a:off x="3892129" y="2273856"/>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 Assessment/Support Plan Development</a:t>
          </a:r>
        </a:p>
      </dsp:txBody>
      <dsp:txXfrm>
        <a:off x="3910917" y="2292644"/>
        <a:ext cx="3481323" cy="347303"/>
      </dsp:txXfrm>
    </dsp:sp>
    <dsp:sp modelId="{BD7D39A4-3BE5-41E3-B0BA-7BF604E9D490}">
      <dsp:nvSpPr>
        <dsp:cNvPr id="0" name=""/>
        <dsp:cNvSpPr/>
      </dsp:nvSpPr>
      <dsp:spPr>
        <a:xfrm>
          <a:off x="3892129" y="2706846"/>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Referral, Coordination, &amp; Monitoring</a:t>
          </a:r>
        </a:p>
      </dsp:txBody>
      <dsp:txXfrm>
        <a:off x="3910917" y="2725634"/>
        <a:ext cx="3481323" cy="347303"/>
      </dsp:txXfrm>
    </dsp:sp>
    <dsp:sp modelId="{4E907ECD-421A-4849-AC26-C4E8C82C75A4}">
      <dsp:nvSpPr>
        <dsp:cNvPr id="0" name=""/>
        <dsp:cNvSpPr/>
      </dsp:nvSpPr>
      <dsp:spPr>
        <a:xfrm>
          <a:off x="3892129" y="3139835"/>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Outreach</a:t>
          </a:r>
        </a:p>
      </dsp:txBody>
      <dsp:txXfrm>
        <a:off x="3910917" y="3158623"/>
        <a:ext cx="3481323" cy="347303"/>
      </dsp:txXfrm>
    </dsp:sp>
    <dsp:sp modelId="{55A86140-2716-477B-B65B-3F1F5C3CEC8A}">
      <dsp:nvSpPr>
        <dsp:cNvPr id="0" name=""/>
        <dsp:cNvSpPr/>
      </dsp:nvSpPr>
      <dsp:spPr>
        <a:xfrm>
          <a:off x="3892129" y="3572825"/>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Training or Program Admin.</a:t>
          </a:r>
        </a:p>
      </dsp:txBody>
      <dsp:txXfrm>
        <a:off x="3910917" y="3591613"/>
        <a:ext cx="3481323" cy="347303"/>
      </dsp:txXfrm>
    </dsp:sp>
    <dsp:sp modelId="{2AB062A5-C536-44BD-AB77-F4C9A64DF63F}">
      <dsp:nvSpPr>
        <dsp:cNvPr id="0" name=""/>
        <dsp:cNvSpPr/>
      </dsp:nvSpPr>
      <dsp:spPr>
        <a:xfrm>
          <a:off x="3892129" y="4005814"/>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General Admin.</a:t>
          </a:r>
        </a:p>
      </dsp:txBody>
      <dsp:txXfrm>
        <a:off x="3910917" y="4024602"/>
        <a:ext cx="3481323" cy="347303"/>
      </dsp:txXfrm>
    </dsp:sp>
    <dsp:sp modelId="{4771C42F-14C0-4B31-B604-088B9C70A455}">
      <dsp:nvSpPr>
        <dsp:cNvPr id="0" name=""/>
        <dsp:cNvSpPr/>
      </dsp:nvSpPr>
      <dsp:spPr>
        <a:xfrm>
          <a:off x="3892129" y="4438804"/>
          <a:ext cx="3518899" cy="38487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10. Other</a:t>
          </a:r>
        </a:p>
      </dsp:txBody>
      <dsp:txXfrm>
        <a:off x="3910917" y="4457592"/>
        <a:ext cx="3481323" cy="34730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AD98598-B7A8-4272-83A2-9B6BEA3D1948}" type="datetimeFigureOut">
              <a:rPr lang="en-US" smtClean="0"/>
              <a:t>8/15/2016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1AA38B-EA23-4DC6-BCDC-3C3D9E06BBFB}" type="slidenum">
              <a:rPr lang="en-US" smtClean="0"/>
              <a:t>‹#›</a:t>
            </a:fld>
            <a:endParaRPr lang="en-US"/>
          </a:p>
        </p:txBody>
      </p:sp>
    </p:spTree>
    <p:extLst>
      <p:ext uri="{BB962C8B-B14F-4D97-AF65-F5344CB8AC3E}">
        <p14:creationId xmlns:p14="http://schemas.microsoft.com/office/powerpoint/2010/main" val="382904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DF6F0B-162F-4BD8-B6C2-BC24871C7204}" type="datetimeFigureOut">
              <a:rPr lang="en-US" smtClean="0"/>
              <a:pPr/>
              <a:t>8/15/2016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F342EC-C9B3-407A-9C21-012BB33E7801}" type="slidenum">
              <a:rPr lang="en-US" smtClean="0"/>
              <a:pPr/>
              <a:t>‹#›</a:t>
            </a:fld>
            <a:endParaRPr lang="en-US" dirty="0"/>
          </a:p>
        </p:txBody>
      </p:sp>
    </p:spTree>
    <p:extLst>
      <p:ext uri="{BB962C8B-B14F-4D97-AF65-F5344CB8AC3E}">
        <p14:creationId xmlns:p14="http://schemas.microsoft.com/office/powerpoint/2010/main" val="376569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Aft>
                <a:spcPct val="20000"/>
              </a:spcAft>
              <a:buFont typeface="Wingdings" pitchFamily="2" charset="2"/>
              <a:buChar char="Ø"/>
              <a:tabLst>
                <a:tab pos="465138" algn="l"/>
              </a:tabLst>
            </a:pPr>
            <a:r>
              <a:rPr lang="en-US" sz="1200" dirty="0"/>
              <a:t> Seamless system from consumer perspective</a:t>
            </a:r>
          </a:p>
          <a:p>
            <a:pPr marL="0" indent="0" eaLnBrk="1" hangingPunct="1">
              <a:spcAft>
                <a:spcPts val="1200"/>
              </a:spcAft>
              <a:buFont typeface="Wingdings" pitchFamily="2" charset="2"/>
              <a:buChar char="Ø"/>
              <a:tabLst>
                <a:tab pos="465138" algn="l"/>
              </a:tabLst>
            </a:pPr>
            <a:r>
              <a:rPr lang="en-US" sz="1200" dirty="0"/>
              <a:t> High level of visibility and trust</a:t>
            </a:r>
          </a:p>
          <a:p>
            <a:pPr marL="0" indent="0" eaLnBrk="1" hangingPunct="1">
              <a:spcAft>
                <a:spcPts val="1200"/>
              </a:spcAft>
              <a:buFont typeface="Wingdings" pitchFamily="2" charset="2"/>
              <a:buChar char="Ø"/>
              <a:tabLst>
                <a:tab pos="465138" algn="l"/>
              </a:tabLst>
            </a:pPr>
            <a:r>
              <a:rPr lang="en-US" sz="1200" dirty="0"/>
              <a:t>Proactive intervention into LTSS pathways </a:t>
            </a:r>
          </a:p>
          <a:p>
            <a:pPr marL="0" indent="0" eaLnBrk="1" hangingPunct="1">
              <a:spcAft>
                <a:spcPts val="1200"/>
              </a:spcAft>
              <a:buFont typeface="Wingdings" pitchFamily="2" charset="2"/>
              <a:buChar char="Ø"/>
              <a:tabLst>
                <a:tab pos="465138" algn="l"/>
              </a:tabLst>
            </a:pPr>
            <a:r>
              <a:rPr lang="en-US" sz="1200" dirty="0"/>
              <a:t>Integration of aging and disability service systems</a:t>
            </a:r>
          </a:p>
          <a:p>
            <a:pPr marL="0" indent="0" eaLnBrk="1" hangingPunct="1">
              <a:spcAft>
                <a:spcPts val="1200"/>
              </a:spcAft>
              <a:buFont typeface="Wingdings" pitchFamily="2" charset="2"/>
              <a:buChar char="Ø"/>
              <a:tabLst>
                <a:tab pos="465138" algn="l"/>
              </a:tabLst>
            </a:pPr>
            <a:r>
              <a:rPr lang="en-US" sz="1200" dirty="0"/>
              <a:t>Formal partnerships across aging, disability and Medicaid</a:t>
            </a:r>
          </a:p>
          <a:p>
            <a:pPr marL="0" indent="0" eaLnBrk="1" hangingPunct="1">
              <a:spcAft>
                <a:spcPts val="1200"/>
              </a:spcAft>
              <a:buFont typeface="Wingdings" pitchFamily="2" charset="2"/>
              <a:buChar char="Ø"/>
              <a:tabLst>
                <a:tab pos="465138" algn="l"/>
              </a:tabLst>
            </a:pPr>
            <a:r>
              <a:rPr lang="en-US" sz="1200" dirty="0"/>
              <a:t>All income levels served  </a:t>
            </a:r>
          </a:p>
          <a:p>
            <a:pPr marL="0" indent="0" eaLnBrk="1" hangingPunct="1">
              <a:spcAft>
                <a:spcPts val="1200"/>
              </a:spcAft>
              <a:buFont typeface="Wingdings" pitchFamily="2" charset="2"/>
              <a:buChar char="Ø"/>
              <a:tabLst>
                <a:tab pos="465138" algn="l"/>
              </a:tabLst>
            </a:pPr>
            <a:r>
              <a:rPr lang="en-US" sz="1200" dirty="0"/>
              <a:t>Coordination and transformation of existing access functions across multiple organizations serving all populations and all payers</a:t>
            </a:r>
          </a:p>
          <a:p>
            <a:pPr marL="0" indent="0" eaLnBrk="1" hangingPunct="1">
              <a:spcAft>
                <a:spcPts val="1200"/>
              </a:spcAft>
              <a:buFont typeface="Wingdings" pitchFamily="2" charset="2"/>
              <a:buNone/>
              <a:tabLst>
                <a:tab pos="465138" algn="l"/>
              </a:tabLst>
            </a:pPr>
            <a:endParaRPr lang="en-US" dirty="0">
              <a:solidFill>
                <a:srgbClr val="FF0000"/>
              </a:solidFill>
            </a:endParaRP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743524A-85DD-4494-BE3A-EBF06B4779E2}" type="slidenum">
              <a:rPr lang="en-US" altLang="en-US">
                <a:solidFill>
                  <a:prstClr val="black"/>
                </a:solidFill>
              </a:rPr>
              <a:pPr eaLnBrk="1" hangingPunct="1"/>
              <a:t>5</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 Department of Health</a:t>
            </a:r>
            <a:r>
              <a:rPr lang="en-US" baseline="0" dirty="0"/>
              <a:t> Care Policy &amp; Financing (Presenting TA Webinar)</a:t>
            </a:r>
            <a:endParaRPr lang="en-US" dirty="0"/>
          </a:p>
          <a:p>
            <a:endParaRPr lang="en-US" dirty="0"/>
          </a:p>
          <a:p>
            <a:r>
              <a:rPr lang="en-US" dirty="0"/>
              <a:t>In</a:t>
            </a:r>
            <a:r>
              <a:rPr lang="en-US" baseline="0" dirty="0"/>
              <a:t> Colorado, they recently conducted an assessment of their access system.</a:t>
            </a:r>
          </a:p>
          <a:p>
            <a:endParaRPr lang="en-US" baseline="0" dirty="0"/>
          </a:p>
          <a:p>
            <a:pPr marL="228326" indent="-228326">
              <a:buAutoNum type="arabicParenR"/>
            </a:pPr>
            <a:r>
              <a:rPr lang="en-US" baseline="0" dirty="0"/>
              <a:t>From the state perspective and </a:t>
            </a:r>
            <a:r>
              <a:rPr lang="en-US" b="1" baseline="0" dirty="0"/>
              <a:t>mapped</a:t>
            </a:r>
            <a:r>
              <a:rPr lang="en-US" baseline="0" dirty="0"/>
              <a:t> out the </a:t>
            </a:r>
            <a:r>
              <a:rPr lang="en-US" b="1" baseline="0" dirty="0"/>
              <a:t>numerous eligibility functions</a:t>
            </a:r>
            <a:r>
              <a:rPr lang="en-US" baseline="0" dirty="0"/>
              <a:t> and organizations conducting these activities</a:t>
            </a:r>
          </a:p>
          <a:p>
            <a:pPr marL="228326" indent="-228326">
              <a:buAutoNum type="arabicParenR"/>
            </a:pPr>
            <a:endParaRPr lang="en-US" baseline="0" dirty="0"/>
          </a:p>
          <a:p>
            <a:pPr marL="228326" indent="-228326">
              <a:buAutoNum type="arabicParenR"/>
            </a:pPr>
            <a:r>
              <a:rPr lang="en-US" baseline="0" dirty="0"/>
              <a:t>They also looked from the consumer perspective and mapped out the numerous entry points (varying in capacity) that consumers can access</a:t>
            </a:r>
          </a:p>
          <a:p>
            <a:pPr marL="171244" indent="-171244">
              <a:buFont typeface="Arial" panose="020B0604020202020204" pitchFamily="34" charset="0"/>
              <a:buChar char="•"/>
            </a:pPr>
            <a:endParaRPr lang="en-US" baseline="0" dirty="0"/>
          </a:p>
          <a:p>
            <a:r>
              <a:rPr lang="en-US" b="1" baseline="0" dirty="0"/>
              <a:t>CO was able to capture the need for </a:t>
            </a:r>
            <a:r>
              <a:rPr lang="en-US" b="1" u="sng" baseline="0" dirty="0"/>
              <a:t>increased efficiency </a:t>
            </a:r>
            <a:r>
              <a:rPr lang="en-US" b="1" baseline="0" dirty="0"/>
              <a:t>as well as </a:t>
            </a:r>
            <a:r>
              <a:rPr lang="en-US" b="1" u="sng" baseline="0" dirty="0"/>
              <a:t>improving the consumer experience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AF33039-6596-4570-8D3F-3FE99D4C48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2229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ea typeface="ＭＳ Ｐゴシック" charset="-128"/>
                <a:cs typeface="ＭＳ Ｐゴシック" charset="-128"/>
              </a:rPr>
              <a:t>The percentage of total LTSS spent on home and community-based services (HCBS) increased from 51.3 percent in FY 2013 to 53.1 percent in FY 2014, continuing a decades-long trend of relative growth in HCBS. </a:t>
            </a:r>
            <a:endParaRPr lang="en-US" dirty="0"/>
          </a:p>
        </p:txBody>
      </p:sp>
      <p:sp>
        <p:nvSpPr>
          <p:cNvPr id="4" name="Slide Number Placeholder 3"/>
          <p:cNvSpPr>
            <a:spLocks noGrp="1"/>
          </p:cNvSpPr>
          <p:nvPr>
            <p:ph type="sldNum" sz="quarter" idx="10"/>
          </p:nvPr>
        </p:nvSpPr>
        <p:spPr/>
        <p:txBody>
          <a:bodyPr/>
          <a:lstStyle/>
          <a:p>
            <a:pPr>
              <a:defRPr/>
            </a:pPr>
            <a:fld id="{B3EEDA03-A6C3-483C-B17B-777E588EC7E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16270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Nalani</a:t>
            </a:r>
          </a:p>
        </p:txBody>
      </p:sp>
      <p:sp>
        <p:nvSpPr>
          <p:cNvPr id="4" name="Slide Number Placeholder 3"/>
          <p:cNvSpPr>
            <a:spLocks noGrp="1"/>
          </p:cNvSpPr>
          <p:nvPr>
            <p:ph type="sldNum" sz="quarter" idx="10"/>
          </p:nvPr>
        </p:nvSpPr>
        <p:spPr/>
        <p:txBody>
          <a:bodyPr/>
          <a:lstStyle/>
          <a:p>
            <a:pPr defTabSz="931774">
              <a:defRPr/>
            </a:pPr>
            <a:fld id="{BDC57C97-1FD5-4004-BA2D-6E8DFBDE2B0C}" type="slidenum">
              <a:rPr lang="en-US" sz="1800" kern="0">
                <a:solidFill>
                  <a:sysClr val="windowText" lastClr="000000"/>
                </a:solidFill>
              </a:rPr>
              <a:pPr defTabSz="931774">
                <a:defRPr/>
              </a:pPr>
              <a:t>47</a:t>
            </a:fld>
            <a:endParaRPr lang="en-US" sz="1800" kern="0" dirty="0">
              <a:solidFill>
                <a:sysClr val="windowText" lastClr="000000"/>
              </a:solidFill>
            </a:endParaRPr>
          </a:p>
        </p:txBody>
      </p:sp>
    </p:spTree>
    <p:extLst>
      <p:ext uri="{BB962C8B-B14F-4D97-AF65-F5344CB8AC3E}">
        <p14:creationId xmlns:p14="http://schemas.microsoft.com/office/powerpoint/2010/main" val="404748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B021D-368A-4CC8-8BC5-C255818F5E1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79368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X:\Project\ADRC%20Topic%20Teams%202012\5269.07\TA%20Infrastructure%20and%20Learning%20Collaborative\April%202013%20Learning%20Session\Meeting%20materials\Ready%20for%20production\3%20Amigos%208.5x11_footer-09.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X:\Project\ADRC%20Topic%20Teams%202012\5269.07\TA%20Infrastructure%20and%20Learning%20Collaborative\April%202013%20Learning%20Session\Meeting%20materials\Ready%20for%20production\3%20Amigos%208.5x11_footer-09.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X:\Project\ADRC%20Topic%20Teams%202012\5269.07\TA%20Infrastructure%20and%20Learning%20Collaborative\April%202013%20Learning%20Session\Meeting%20materials\Ready%20for%20production\3%20Amigos%208.5x11_footer-09.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4"/>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120439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371100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
        <p:nvSpPr>
          <p:cNvPr id="20" name="TextBox 19"/>
          <p:cNvSpPr txBox="1"/>
          <p:nvPr/>
        </p:nvSpPr>
        <p:spPr>
          <a:xfrm>
            <a:off x="541869"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220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195723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
        <p:nvSpPr>
          <p:cNvPr id="24" name="TextBox 23"/>
          <p:cNvSpPr txBox="1"/>
          <p:nvPr/>
        </p:nvSpPr>
        <p:spPr>
          <a:xfrm>
            <a:off x="541869"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35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289818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392715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6" y="609600"/>
            <a:ext cx="706015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260562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15440" y="77648"/>
            <a:ext cx="9235440" cy="1326059"/>
          </a:xfrm>
          <a:prstGeom prst="rect">
            <a:avLst/>
          </a:prstGeom>
        </p:spPr>
        <p:txBody>
          <a:bodyPr/>
          <a:lstStyle>
            <a:lvl1pPr algn="ctr">
              <a:defRPr/>
            </a:lvl1pPr>
          </a:lstStyle>
          <a:p>
            <a:r>
              <a:rPr lang="en-US" dirty="0"/>
              <a:t>Click to edit Master title style</a:t>
            </a:r>
          </a:p>
        </p:txBody>
      </p:sp>
      <p:sp>
        <p:nvSpPr>
          <p:cNvPr id="4" name="Content Placeholder 3"/>
          <p:cNvSpPr>
            <a:spLocks noGrp="1"/>
          </p:cNvSpPr>
          <p:nvPr>
            <p:ph sz="quarter" idx="10" hasCustomPrompt="1"/>
          </p:nvPr>
        </p:nvSpPr>
        <p:spPr>
          <a:xfrm>
            <a:off x="837905" y="1821656"/>
            <a:ext cx="10516195" cy="4179094"/>
          </a:xfrm>
          <a:prstGeom prst="rect">
            <a:avLst/>
          </a:prstGeo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a:t>
            </a:fld>
            <a:endParaRPr lang="en-US" sz="1266" b="1" dirty="0">
              <a:solidFill>
                <a:schemeClr val="bg1"/>
              </a:solidFill>
            </a:endParaRPr>
          </a:p>
        </p:txBody>
      </p:sp>
    </p:spTree>
    <p:extLst>
      <p:ext uri="{BB962C8B-B14F-4D97-AF65-F5344CB8AC3E}">
        <p14:creationId xmlns:p14="http://schemas.microsoft.com/office/powerpoint/2010/main" val="139757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7" descr="X:\Project\ADRC Topic Teams 2012\5269.07\TA Infrastructure and Learning Collaborative\April 2013 Learning Session\Meeting materials\Ready for production\3 Amigos 8.5x11_footer-09.pn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871637" y="169863"/>
            <a:ext cx="572981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85800"/>
            <a:ext cx="10972800" cy="432582"/>
          </a:xfrm>
          <a:prstGeom prst="rect">
            <a:avLst/>
          </a:prstGeom>
        </p:spPr>
        <p:txBody>
          <a:bodyPr/>
          <a:lstStyle>
            <a:lvl1pPr algn="ctr">
              <a:defRPr sz="3200" u="none" baseline="0">
                <a:solidFill>
                  <a:srgbClr val="08508C"/>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371601"/>
            <a:ext cx="10972800" cy="3505200"/>
          </a:xfrm>
        </p:spPr>
        <p:txBody>
          <a:bodyPr/>
          <a:lstStyle>
            <a:lvl1pPr marL="0" marR="0" indent="0" algn="l" defTabSz="914400" rtl="0" eaLnBrk="0" fontAlgn="base" latinLnBrk="0" hangingPunct="0">
              <a:lnSpc>
                <a:spcPct val="100000"/>
              </a:lnSpc>
              <a:spcBef>
                <a:spcPct val="20000"/>
              </a:spcBef>
              <a:spcAft>
                <a:spcPct val="0"/>
              </a:spcAft>
              <a:buClr>
                <a:srgbClr val="0B5395"/>
              </a:buClr>
              <a:buSzPct val="95000"/>
              <a:buFont typeface="Arial" panose="020B0604020202020204" pitchFamily="34" charset="0"/>
              <a:buChar char="•"/>
              <a:tabLst/>
              <a:defRPr sz="2000">
                <a:solidFill>
                  <a:schemeClr val="accent3"/>
                </a:solidFill>
              </a:defRPr>
            </a:lvl1pPr>
            <a:lvl2pPr marL="639763" marR="0" indent="-246063" algn="l" defTabSz="914400" rtl="0" eaLnBrk="0" fontAlgn="base" latinLnBrk="0" hangingPunct="0">
              <a:lnSpc>
                <a:spcPct val="100000"/>
              </a:lnSpc>
              <a:spcBef>
                <a:spcPct val="20000"/>
              </a:spcBef>
              <a:spcAft>
                <a:spcPct val="0"/>
              </a:spcAft>
              <a:buClr>
                <a:srgbClr val="0F6FC6"/>
              </a:buClr>
              <a:buSzPct val="85000"/>
              <a:buFont typeface="Arial" charset="0"/>
              <a:buChar char="►"/>
              <a:tabLst/>
              <a:defRPr sz="1800">
                <a:solidFill>
                  <a:schemeClr val="accent3"/>
                </a:solidFill>
              </a:defRPr>
            </a:lvl2pPr>
            <a:lvl3pPr marL="914400" marR="0" indent="-246063" algn="l" defTabSz="914400" rtl="0" eaLnBrk="0" fontAlgn="base" latinLnBrk="0" hangingPunct="0">
              <a:lnSpc>
                <a:spcPct val="100000"/>
              </a:lnSpc>
              <a:spcBef>
                <a:spcPct val="20000"/>
              </a:spcBef>
              <a:spcAft>
                <a:spcPct val="0"/>
              </a:spcAft>
              <a:buClr>
                <a:srgbClr val="59AAF2"/>
              </a:buClr>
              <a:buSzPct val="80000"/>
              <a:buFont typeface="Wingdings" pitchFamily="2" charset="2"/>
              <a:buChar char="q"/>
              <a:tabLst/>
              <a:defRPr sz="1800">
                <a:solidFill>
                  <a:schemeClr val="accent3"/>
                </a:solidFill>
              </a:defRPr>
            </a:lvl3pPr>
            <a:lvl4pPr marL="977900" marR="0" indent="0" algn="l" defTabSz="914400" rtl="0" eaLnBrk="0" fontAlgn="base" latinLnBrk="0" hangingPunct="0">
              <a:lnSpc>
                <a:spcPct val="100000"/>
              </a:lnSpc>
              <a:spcBef>
                <a:spcPct val="20000"/>
              </a:spcBef>
              <a:spcAft>
                <a:spcPct val="0"/>
              </a:spcAft>
              <a:buClr>
                <a:srgbClr val="0BD0D9"/>
              </a:buClr>
              <a:buSzPct val="65000"/>
              <a:buFontTx/>
              <a:buNone/>
              <a:tabLst/>
              <a:defRPr sz="1400">
                <a:solidFill>
                  <a:schemeClr val="accent3"/>
                </a:solidFill>
              </a:defRPr>
            </a:lvl4pPr>
            <a:lvl5pPr marL="1462088" marR="0" indent="-209550" algn="l" defTabSz="914400" rtl="0" eaLnBrk="0" fontAlgn="base" latinLnBrk="0" hangingPunct="0">
              <a:lnSpc>
                <a:spcPct val="100000"/>
              </a:lnSpc>
              <a:spcBef>
                <a:spcPct val="20000"/>
              </a:spcBef>
              <a:spcAft>
                <a:spcPct val="0"/>
              </a:spcAft>
              <a:buClr>
                <a:srgbClr val="10CF9B"/>
              </a:buClr>
              <a:buSzPct val="65000"/>
              <a:buFont typeface="Wingdings 2" pitchFamily="18" charset="2"/>
              <a:buChar char=""/>
              <a:tabLst/>
              <a:defRPr sz="1200">
                <a:solidFill>
                  <a:schemeClr val="accent3"/>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0"/>
            <a:endParaRPr lang="en-US" noProof="0" dirty="0"/>
          </a:p>
        </p:txBody>
      </p:sp>
    </p:spTree>
    <p:extLst>
      <p:ext uri="{BB962C8B-B14F-4D97-AF65-F5344CB8AC3E}">
        <p14:creationId xmlns:p14="http://schemas.microsoft.com/office/powerpoint/2010/main" val="43807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llout boxes">
    <p:spTree>
      <p:nvGrpSpPr>
        <p:cNvPr id="1" name=""/>
        <p:cNvGrpSpPr/>
        <p:nvPr/>
      </p:nvGrpSpPr>
      <p:grpSpPr>
        <a:xfrm>
          <a:off x="0" y="0"/>
          <a:ext cx="0" cy="0"/>
          <a:chOff x="0" y="0"/>
          <a:chExt cx="0" cy="0"/>
        </a:xfrm>
      </p:grpSpPr>
      <p:grpSp>
        <p:nvGrpSpPr>
          <p:cNvPr id="7" name="Group 5"/>
          <p:cNvGrpSpPr>
            <a:grpSpLocks/>
          </p:cNvGrpSpPr>
          <p:nvPr/>
        </p:nvGrpSpPr>
        <p:grpSpPr bwMode="auto">
          <a:xfrm>
            <a:off x="6151033" y="2533650"/>
            <a:ext cx="5444067" cy="3638550"/>
            <a:chOff x="4612640" y="2202736"/>
            <a:chExt cx="4084320" cy="3639264"/>
          </a:xfrm>
        </p:grpSpPr>
        <p:sp>
          <p:nvSpPr>
            <p:cNvPr id="8" name="Rectangle 7"/>
            <p:cNvSpPr/>
            <p:nvPr userDrawn="1"/>
          </p:nvSpPr>
          <p:spPr>
            <a:xfrm>
              <a:off x="4612640" y="2299593"/>
              <a:ext cx="4084320" cy="3542407"/>
            </a:xfrm>
            <a:prstGeom prst="rect">
              <a:avLst/>
            </a:prstGeom>
            <a:solidFill>
              <a:srgbClr val="D5D6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9" name="Right Triangle 8"/>
            <p:cNvSpPr>
              <a:spLocks noChangeAspect="1"/>
            </p:cNvSpPr>
            <p:nvPr userDrawn="1"/>
          </p:nvSpPr>
          <p:spPr>
            <a:xfrm rot="18859485">
              <a:off x="4818295" y="2201932"/>
              <a:ext cx="182599" cy="18420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grpSp>
      <p:sp>
        <p:nvSpPr>
          <p:cNvPr id="10" name="Rectangle 9"/>
          <p:cNvSpPr/>
          <p:nvPr/>
        </p:nvSpPr>
        <p:spPr>
          <a:xfrm>
            <a:off x="609600" y="2628900"/>
            <a:ext cx="5446184" cy="3543300"/>
          </a:xfrm>
          <a:prstGeom prst="rect">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1" name="Right Triangle 10"/>
          <p:cNvSpPr>
            <a:spLocks noChangeAspect="1"/>
          </p:cNvSpPr>
          <p:nvPr/>
        </p:nvSpPr>
        <p:spPr>
          <a:xfrm rot="18859485">
            <a:off x="968113" y="2503224"/>
            <a:ext cx="182563" cy="24341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grpSp>
        <p:nvGrpSpPr>
          <p:cNvPr id="12" name="Group 5"/>
          <p:cNvGrpSpPr>
            <a:grpSpLocks/>
          </p:cNvGrpSpPr>
          <p:nvPr userDrawn="1"/>
        </p:nvGrpSpPr>
        <p:grpSpPr bwMode="auto">
          <a:xfrm>
            <a:off x="6151033" y="2533650"/>
            <a:ext cx="5444067" cy="3638550"/>
            <a:chOff x="4612640" y="2202736"/>
            <a:chExt cx="4084320" cy="3639264"/>
          </a:xfrm>
        </p:grpSpPr>
        <p:sp>
          <p:nvSpPr>
            <p:cNvPr id="13" name="Rectangle 12"/>
            <p:cNvSpPr/>
            <p:nvPr userDrawn="1"/>
          </p:nvSpPr>
          <p:spPr>
            <a:xfrm>
              <a:off x="4612640" y="2299593"/>
              <a:ext cx="4084320" cy="3542407"/>
            </a:xfrm>
            <a:prstGeom prst="rect">
              <a:avLst/>
            </a:prstGeom>
            <a:solidFill>
              <a:srgbClr val="D5D6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4" name="Right Triangle 13"/>
            <p:cNvSpPr>
              <a:spLocks noChangeAspect="1"/>
            </p:cNvSpPr>
            <p:nvPr userDrawn="1"/>
          </p:nvSpPr>
          <p:spPr>
            <a:xfrm rot="18859485">
              <a:off x="4818295" y="2201932"/>
              <a:ext cx="182599" cy="18420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grpSp>
      <p:sp>
        <p:nvSpPr>
          <p:cNvPr id="15" name="Rectangle 14"/>
          <p:cNvSpPr/>
          <p:nvPr userDrawn="1"/>
        </p:nvSpPr>
        <p:spPr>
          <a:xfrm>
            <a:off x="609600" y="2628900"/>
            <a:ext cx="5446184" cy="3543300"/>
          </a:xfrm>
          <a:prstGeom prst="rect">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6" name="Right Triangle 15"/>
          <p:cNvSpPr>
            <a:spLocks noChangeAspect="1"/>
          </p:cNvSpPr>
          <p:nvPr userDrawn="1"/>
        </p:nvSpPr>
        <p:spPr>
          <a:xfrm rot="18859485">
            <a:off x="968113" y="2503224"/>
            <a:ext cx="182563" cy="24341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17" name="Picture 17" descr="X:\Project\ADRC Topic Teams 2012\5269.07\TA Infrastructure and Learning Collaborative\April 2013 Learning Session\Meeting materials\Ready for production\3 Amigos 8.5x11_footer-09.pn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871637" y="169863"/>
            <a:ext cx="572981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p:cNvSpPr>
          <p:nvPr>
            <p:ph idx="1"/>
          </p:nvPr>
        </p:nvSpPr>
        <p:spPr>
          <a:xfrm>
            <a:off x="887308" y="2984104"/>
            <a:ext cx="4883573" cy="2923939"/>
          </a:xfrm>
        </p:spPr>
        <p:txBody>
          <a:bodyPr/>
          <a:lstStyle>
            <a:lvl1pPr marL="231775" indent="-231775">
              <a:buClr>
                <a:srgbClr val="08508C"/>
              </a:buClr>
              <a:buFont typeface="Arial" panose="020B0604020202020204" pitchFamily="34" charset="0"/>
              <a:buChar char="•"/>
              <a:defRPr sz="1600">
                <a:solidFill>
                  <a:schemeClr val="tx1"/>
                </a:solidFill>
              </a:defRPr>
            </a:lvl1pPr>
            <a:lvl2pPr marL="568325" indent="-222250">
              <a:buClr>
                <a:srgbClr val="08508C"/>
              </a:buClr>
              <a:buFont typeface="Arial" panose="020B0604020202020204" pitchFamily="34" charset="0"/>
              <a:buChar char="•"/>
              <a:defRPr sz="1400">
                <a:solidFill>
                  <a:schemeClr val="tx1"/>
                </a:solidFill>
              </a:defRPr>
            </a:lvl2pPr>
            <a:lvl3pPr marL="909638" indent="-228600">
              <a:buClr>
                <a:srgbClr val="08508C"/>
              </a:buClr>
              <a:buFont typeface="Arial" panose="020B0604020202020204" pitchFamily="34" charset="0"/>
              <a:buChar char="•"/>
              <a:defRPr sz="1200">
                <a:solidFill>
                  <a:schemeClr val="tx1"/>
                </a:solidFill>
              </a:defRPr>
            </a:lvl3pPr>
            <a:lvl4pPr marL="1255713" indent="-230188">
              <a:defRPr sz="1400"/>
            </a:lvl4pPr>
            <a:lvl5pPr marL="1600200" indent="-228600">
              <a:defRPr sz="12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2"/>
          <p:cNvSpPr>
            <a:spLocks noGrp="1"/>
          </p:cNvSpPr>
          <p:nvPr>
            <p:ph idx="13"/>
          </p:nvPr>
        </p:nvSpPr>
        <p:spPr>
          <a:xfrm>
            <a:off x="6373708" y="2984104"/>
            <a:ext cx="4883573" cy="2923939"/>
          </a:xfrm>
        </p:spPr>
        <p:txBody>
          <a:bodyPr/>
          <a:lstStyle>
            <a:lvl1pPr marL="231775" indent="-231775">
              <a:buClr>
                <a:srgbClr val="08508C"/>
              </a:buClr>
              <a:buFont typeface="Arial" panose="020B0604020202020204" pitchFamily="34" charset="0"/>
              <a:buChar char="•"/>
              <a:defRPr sz="1600">
                <a:solidFill>
                  <a:schemeClr val="tx1"/>
                </a:solidFill>
              </a:defRPr>
            </a:lvl1pPr>
            <a:lvl2pPr marL="568325" indent="-222250">
              <a:buClr>
                <a:srgbClr val="08508C"/>
              </a:buClr>
              <a:buFont typeface="Arial" panose="020B0604020202020204" pitchFamily="34" charset="0"/>
              <a:buChar char="•"/>
              <a:defRPr sz="1400">
                <a:solidFill>
                  <a:schemeClr val="tx1"/>
                </a:solidFill>
              </a:defRPr>
            </a:lvl2pPr>
            <a:lvl3pPr marL="909638" indent="-228600">
              <a:buClr>
                <a:srgbClr val="08508C"/>
              </a:buClr>
              <a:buFont typeface="Arial" panose="020B0604020202020204" pitchFamily="34" charset="0"/>
              <a:buChar char="•"/>
              <a:defRPr sz="1200">
                <a:solidFill>
                  <a:schemeClr val="tx1"/>
                </a:solidFill>
              </a:defRPr>
            </a:lvl3pPr>
            <a:lvl4pPr marL="1255713" indent="-230188">
              <a:defRPr sz="1400"/>
            </a:lvl4pPr>
            <a:lvl5pPr marL="1600200" indent="-228600">
              <a:defRPr sz="1200"/>
            </a:lvl5pPr>
          </a:lstStyle>
          <a:p>
            <a:pPr lvl="0"/>
            <a:r>
              <a:rPr lang="en-US" dirty="0"/>
              <a:t>Click to edit Master text styles</a:t>
            </a:r>
          </a:p>
          <a:p>
            <a:pPr lvl="1"/>
            <a:r>
              <a:rPr lang="en-US" dirty="0"/>
              <a:t>Second level</a:t>
            </a:r>
          </a:p>
          <a:p>
            <a:pPr lvl="2"/>
            <a:r>
              <a:rPr lang="en-US" dirty="0"/>
              <a:t>Third level</a:t>
            </a:r>
          </a:p>
        </p:txBody>
      </p:sp>
      <p:sp>
        <p:nvSpPr>
          <p:cNvPr id="27" name="Text Placeholder 26"/>
          <p:cNvSpPr>
            <a:spLocks noGrp="1"/>
          </p:cNvSpPr>
          <p:nvPr>
            <p:ph type="body" sz="quarter" idx="14"/>
          </p:nvPr>
        </p:nvSpPr>
        <p:spPr>
          <a:xfrm>
            <a:off x="609601" y="2123597"/>
            <a:ext cx="5445760" cy="377151"/>
          </a:xfrm>
          <a:noFill/>
          <a:ln>
            <a:noFill/>
          </a:ln>
        </p:spPr>
        <p:txBody>
          <a:bodyPr anchor="b">
            <a:noAutofit/>
          </a:bodyPr>
          <a:lstStyle>
            <a:lvl1pPr marL="0" marR="0" indent="0" algn="l" defTabSz="457200" rtl="0" eaLnBrk="1" fontAlgn="auto" latinLnBrk="0" hangingPunct="1">
              <a:lnSpc>
                <a:spcPct val="100000"/>
              </a:lnSpc>
              <a:spcBef>
                <a:spcPct val="20000"/>
              </a:spcBef>
              <a:spcAft>
                <a:spcPts val="0"/>
              </a:spcAft>
              <a:buClr>
                <a:srgbClr val="E7303D"/>
              </a:buClr>
              <a:buSzTx/>
              <a:buFont typeface="Arial"/>
              <a:buNone/>
              <a:tabLst/>
              <a:defRPr sz="1500">
                <a:solidFill>
                  <a:schemeClr val="tx1"/>
                </a:solidFill>
              </a:defRPr>
            </a:lvl1pPr>
          </a:lstStyle>
          <a:p>
            <a:pPr lvl="0"/>
            <a:r>
              <a:rPr lang="en-US"/>
              <a:t>Click to edit Master text styles</a:t>
            </a:r>
          </a:p>
        </p:txBody>
      </p:sp>
      <p:sp>
        <p:nvSpPr>
          <p:cNvPr id="28" name="Text Placeholder 26"/>
          <p:cNvSpPr>
            <a:spLocks noGrp="1"/>
          </p:cNvSpPr>
          <p:nvPr>
            <p:ph type="body" sz="quarter" idx="15"/>
          </p:nvPr>
        </p:nvSpPr>
        <p:spPr>
          <a:xfrm>
            <a:off x="6150187" y="2123597"/>
            <a:ext cx="5445760" cy="377151"/>
          </a:xfrm>
          <a:noFill/>
          <a:ln>
            <a:noFill/>
          </a:ln>
        </p:spPr>
        <p:txBody>
          <a:bodyPr anchor="b">
            <a:noAutofit/>
          </a:bodyPr>
          <a:lstStyle>
            <a:lvl1pPr marL="0" marR="0" indent="0" algn="l" defTabSz="457200" rtl="0" eaLnBrk="1" fontAlgn="auto" latinLnBrk="0" hangingPunct="1">
              <a:lnSpc>
                <a:spcPct val="100000"/>
              </a:lnSpc>
              <a:spcBef>
                <a:spcPct val="20000"/>
              </a:spcBef>
              <a:spcAft>
                <a:spcPts val="0"/>
              </a:spcAft>
              <a:buClr>
                <a:srgbClr val="E7303D"/>
              </a:buClr>
              <a:buSzTx/>
              <a:buFont typeface="Arial"/>
              <a:buNone/>
              <a:tabLst/>
              <a:defRPr sz="1400">
                <a:solidFill>
                  <a:schemeClr val="tx1"/>
                </a:solidFill>
              </a:defRPr>
            </a:lvl1pPr>
          </a:lstStyle>
          <a:p>
            <a:pPr lvl="0"/>
            <a:r>
              <a:rPr lang="en-US"/>
              <a:t>Click to edit Master text styles</a:t>
            </a:r>
          </a:p>
        </p:txBody>
      </p:sp>
      <p:sp>
        <p:nvSpPr>
          <p:cNvPr id="18" name="Title 1"/>
          <p:cNvSpPr>
            <a:spLocks noGrp="1"/>
          </p:cNvSpPr>
          <p:nvPr>
            <p:ph type="title"/>
          </p:nvPr>
        </p:nvSpPr>
        <p:spPr>
          <a:xfrm>
            <a:off x="609600" y="685800"/>
            <a:ext cx="10972800" cy="432582"/>
          </a:xfrm>
          <a:prstGeom prst="rect">
            <a:avLst/>
          </a:prstGeom>
        </p:spPr>
        <p:txBody>
          <a:bodyPr/>
          <a:lstStyle>
            <a:lvl1pPr algn="ctr">
              <a:defRPr sz="3200" baseline="0">
                <a:solidFill>
                  <a:srgbClr val="08508C"/>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47465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917315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5" name="Rectangle 4"/>
          <p:cNvSpPr/>
          <p:nvPr/>
        </p:nvSpPr>
        <p:spPr>
          <a:xfrm>
            <a:off x="6136221" y="1398588"/>
            <a:ext cx="5446183" cy="4387850"/>
          </a:xfrm>
          <a:prstGeom prst="rect">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Right Triangle 6"/>
          <p:cNvSpPr>
            <a:spLocks noChangeAspect="1"/>
          </p:cNvSpPr>
          <p:nvPr/>
        </p:nvSpPr>
        <p:spPr>
          <a:xfrm rot="13500000">
            <a:off x="6028799" y="1886480"/>
            <a:ext cx="187325" cy="24341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8" name="Picture 17" descr="X:\Project\ADRC Topic Teams 2012\5269.07\TA Infrastructure and Learning Collaborative\April 2013 Learning Session\Meeting materials\Ready for production\3 Amigos 8.5x11_footer-09.pn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871637" y="169863"/>
            <a:ext cx="572981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6414348" y="1793446"/>
            <a:ext cx="4940585" cy="3661833"/>
          </a:xfrm>
        </p:spPr>
        <p:txBody>
          <a:bodyPr>
            <a:noAutofit/>
          </a:bodyPr>
          <a:lstStyle>
            <a:lvl1pPr marL="342900" indent="-342900">
              <a:buClr>
                <a:srgbClr val="08508C"/>
              </a:buClr>
              <a:buFont typeface="Arial" panose="020B0604020202020204" pitchFamily="34" charset="0"/>
              <a:buChar char="•"/>
              <a:defRPr sz="2000"/>
            </a:lvl1pPr>
            <a:lvl2pPr marL="742950" indent="-285750">
              <a:buClr>
                <a:srgbClr val="08508C"/>
              </a:buClr>
              <a:buFont typeface="Arial" panose="020B0604020202020204" pitchFamily="34" charset="0"/>
              <a:buChar char="•"/>
              <a:defRPr sz="1800"/>
            </a:lvl2pPr>
            <a:lvl3pPr marL="1143000" indent="-228600">
              <a:buClr>
                <a:srgbClr val="08508C"/>
              </a:buClr>
              <a:buFont typeface="Arial" panose="020B0604020202020204" pitchFamily="34" charset="0"/>
              <a:buChar char="•"/>
              <a:defRPr sz="1600"/>
            </a:lvl3pPr>
            <a:lvl4pPr marL="1600200" indent="-228600">
              <a:buClr>
                <a:srgbClr val="08508C"/>
              </a:buClr>
              <a:buFont typeface="Arial" panose="020B0604020202020204" pitchFamily="34" charset="0"/>
              <a:buChar char="•"/>
              <a:defRPr sz="1400"/>
            </a:lvl4pPr>
            <a:lvl5pPr marL="2057400" indent="-228600">
              <a:buClr>
                <a:srgbClr val="08508C"/>
              </a:buClr>
              <a:buFont typeface="Arial" panose="020B0604020202020204" pitchFamily="34" charset="0"/>
              <a:buChar cha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09604" y="1397749"/>
            <a:ext cx="5389033" cy="4313644"/>
          </a:xfrm>
        </p:spPr>
        <p:txBody>
          <a:bodyPr/>
          <a:lstStyle>
            <a:lvl1pPr>
              <a:buClr>
                <a:srgbClr val="08508C"/>
              </a:buCl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8" name="Title 1"/>
          <p:cNvSpPr>
            <a:spLocks noGrp="1"/>
          </p:cNvSpPr>
          <p:nvPr>
            <p:ph type="title"/>
          </p:nvPr>
        </p:nvSpPr>
        <p:spPr>
          <a:xfrm>
            <a:off x="609600" y="762000"/>
            <a:ext cx="10972800" cy="432582"/>
          </a:xfrm>
          <a:prstGeom prst="rect">
            <a:avLst/>
          </a:prstGeom>
        </p:spPr>
        <p:txBody>
          <a:bodyPr/>
          <a:lstStyle>
            <a:lvl1pPr algn="ctr">
              <a:defRPr sz="3200" baseline="0">
                <a:solidFill>
                  <a:srgbClr val="08508C"/>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673027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08508C"/>
                </a:solidFill>
                <a:effectLst>
                  <a:outerShdw blurRad="38100" dist="25400" dir="5400000" algn="tl" rotWithShape="0">
                    <a:srgbClr val="000000">
                      <a:alpha val="43000"/>
                    </a:srgbClr>
                  </a:outerShdw>
                </a:effectLst>
                <a:latin typeface="Arial Black" panose="020B0A04020102020204" pitchFamily="34" charset="0"/>
                <a:ea typeface="+mj-ea"/>
                <a:cs typeface="+mj-cs"/>
              </a:defRPr>
            </a:lvl1pPr>
          </a:lstStyle>
          <a:p>
            <a:endParaRPr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4" name="Date Placeholder 29"/>
          <p:cNvSpPr>
            <a:spLocks noGrp="1"/>
          </p:cNvSpPr>
          <p:nvPr>
            <p:ph type="dt" sz="half" idx="10"/>
          </p:nvPr>
        </p:nvSpPr>
        <p:spPr>
          <a:xfrm>
            <a:off x="609600" y="6400805"/>
            <a:ext cx="2844800" cy="320675"/>
          </a:xfrm>
          <a:prstGeom prst="rect">
            <a:avLst/>
          </a:prstGeom>
        </p:spPr>
        <p:txBody>
          <a:bodyPr/>
          <a:lstStyle>
            <a:lvl1pPr>
              <a:defRPr>
                <a:cs typeface="Arial" charset="0"/>
              </a:defRPr>
            </a:lvl1pPr>
          </a:lstStyle>
          <a:p>
            <a:pPr defTabSz="914400" fontAlgn="base">
              <a:spcBef>
                <a:spcPct val="0"/>
              </a:spcBef>
              <a:spcAft>
                <a:spcPct val="0"/>
              </a:spcAft>
              <a:defRPr/>
            </a:pPr>
            <a:fld id="{C3C0BB3D-5D3E-4989-A6C0-781E99F0C176}" type="datetime1">
              <a:rPr lang="en-US">
                <a:solidFill>
                  <a:prstClr val="black"/>
                </a:solidFill>
                <a:latin typeface="Calibri" pitchFamily="34" charset="0"/>
              </a:rPr>
              <a:pPr defTabSz="914400" fontAlgn="base">
                <a:spcBef>
                  <a:spcPct val="0"/>
                </a:spcBef>
                <a:spcAft>
                  <a:spcPct val="0"/>
                </a:spcAft>
                <a:defRPr/>
              </a:pPr>
              <a:t>8/15/2016</a:t>
            </a:fld>
            <a:endParaRPr lang="en-US" dirty="0">
              <a:solidFill>
                <a:prstClr val="black"/>
              </a:solidFill>
              <a:latin typeface="Calibri" pitchFamily="34" charset="0"/>
            </a:endParaRPr>
          </a:p>
        </p:txBody>
      </p:sp>
      <p:sp>
        <p:nvSpPr>
          <p:cNvPr id="5" name="Footer Placeholder 18"/>
          <p:cNvSpPr>
            <a:spLocks noGrp="1"/>
          </p:cNvSpPr>
          <p:nvPr>
            <p:ph type="ftr" sz="quarter" idx="11"/>
          </p:nvPr>
        </p:nvSpPr>
        <p:spPr>
          <a:xfrm>
            <a:off x="3556000" y="6400805"/>
            <a:ext cx="4470400" cy="320675"/>
          </a:xfrm>
          <a:prstGeom prst="rect">
            <a:avLst/>
          </a:prstGeom>
        </p:spPr>
        <p:txBody>
          <a:bodyPr/>
          <a:lstStyle>
            <a:lvl1pPr>
              <a:defRPr>
                <a:cs typeface="Arial" charset="0"/>
              </a:defRPr>
            </a:lvl1pPr>
          </a:lstStyle>
          <a:p>
            <a:pPr defTabSz="914400" fontAlgn="base">
              <a:spcBef>
                <a:spcPct val="0"/>
              </a:spcBef>
              <a:spcAft>
                <a:spcPct val="0"/>
              </a:spcAft>
              <a:defRPr/>
            </a:pPr>
            <a:endParaRPr lang="en-US">
              <a:solidFill>
                <a:prstClr val="black"/>
              </a:solidFill>
              <a:latin typeface="Calibri" pitchFamily="34" charset="0"/>
            </a:endParaRPr>
          </a:p>
        </p:txBody>
      </p:sp>
      <p:sp>
        <p:nvSpPr>
          <p:cNvPr id="6" name="Slide Number Placeholder 26"/>
          <p:cNvSpPr>
            <a:spLocks noGrp="1"/>
          </p:cNvSpPr>
          <p:nvPr>
            <p:ph type="sldNum" sz="quarter" idx="12"/>
          </p:nvPr>
        </p:nvSpPr>
        <p:spPr>
          <a:xfrm>
            <a:off x="10566400" y="6400805"/>
            <a:ext cx="1016000" cy="320675"/>
          </a:xfrm>
          <a:prstGeom prst="rect">
            <a:avLst/>
          </a:prstGeom>
        </p:spPr>
        <p:txBody>
          <a:bodyPr/>
          <a:lstStyle>
            <a:lvl1pPr>
              <a:defRPr>
                <a:cs typeface="Arial" charset="0"/>
              </a:defRPr>
            </a:lvl1pPr>
          </a:lstStyle>
          <a:p>
            <a:pPr defTabSz="914400" fontAlgn="base">
              <a:spcBef>
                <a:spcPct val="0"/>
              </a:spcBef>
              <a:spcAft>
                <a:spcPct val="0"/>
              </a:spcAft>
              <a:defRPr/>
            </a:pPr>
            <a:fld id="{F09887C3-321C-4042-A0B7-E228527E01A1}" type="slidenum">
              <a:rPr lang="en-US">
                <a:solidFill>
                  <a:prstClr val="black"/>
                </a:solidFill>
                <a:latin typeface="Calibri" pitchFamily="34" charset="0"/>
              </a:rPr>
              <a:pPr defTabSz="914400" fontAlgn="base">
                <a:spcBef>
                  <a:spcPct val="0"/>
                </a:spcBef>
                <a:spcAft>
                  <a:spcPct val="0"/>
                </a:spcAft>
                <a:defRPr/>
              </a:pPr>
              <a:t>‹#›</a:t>
            </a:fld>
            <a:endParaRPr lang="en-US" dirty="0">
              <a:solidFill>
                <a:prstClr val="black"/>
              </a:solidFill>
              <a:latin typeface="Calibri" pitchFamily="34" charset="0"/>
            </a:endParaRPr>
          </a:p>
        </p:txBody>
      </p:sp>
    </p:spTree>
    <p:extLst>
      <p:ext uri="{BB962C8B-B14F-4D97-AF65-F5344CB8AC3E}">
        <p14:creationId xmlns:p14="http://schemas.microsoft.com/office/powerpoint/2010/main" val="3358357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10475384" y="1585385"/>
            <a:ext cx="2438400" cy="486833"/>
          </a:xfrm>
          <a:prstGeom prst="rect">
            <a:avLst/>
          </a:prstGeom>
        </p:spPr>
        <p:txBody>
          <a:bodyPr/>
          <a:lstStyle>
            <a:lvl1pPr>
              <a:defRPr>
                <a:cs typeface="Arial" pitchFamily="34" charset="0"/>
              </a:defRPr>
            </a:lvl1pPr>
          </a:lstStyle>
          <a:p>
            <a:pPr defTabSz="914400" fontAlgn="base">
              <a:spcBef>
                <a:spcPct val="0"/>
              </a:spcBef>
              <a:spcAft>
                <a:spcPct val="0"/>
              </a:spcAft>
              <a:defRPr/>
            </a:pPr>
            <a:fld id="{755CE03D-438E-4851-A1A8-368A5C59CAF7}" type="datetimeFigureOut">
              <a:rPr lang="en-US">
                <a:solidFill>
                  <a:prstClr val="black"/>
                </a:solidFill>
                <a:latin typeface="Calibri" pitchFamily="34" charset="0"/>
              </a:rPr>
              <a:pPr defTabSz="914400" fontAlgn="base">
                <a:spcBef>
                  <a:spcPct val="0"/>
                </a:spcBef>
                <a:spcAft>
                  <a:spcPct val="0"/>
                </a:spcAft>
                <a:defRPr/>
              </a:pPr>
              <a:t>8/15/2016</a:t>
            </a:fld>
            <a:endParaRPr lang="en-US" dirty="0">
              <a:solidFill>
                <a:prstClr val="black"/>
              </a:solidFill>
              <a:latin typeface="Calibri" pitchFamily="34" charset="0"/>
            </a:endParaRPr>
          </a:p>
        </p:txBody>
      </p:sp>
      <p:sp>
        <p:nvSpPr>
          <p:cNvPr id="8" name="Footer Placeholder 7"/>
          <p:cNvSpPr>
            <a:spLocks noGrp="1"/>
          </p:cNvSpPr>
          <p:nvPr>
            <p:ph type="ftr" sz="quarter" idx="11"/>
          </p:nvPr>
        </p:nvSpPr>
        <p:spPr>
          <a:xfrm rot="16200000">
            <a:off x="10511105" y="3988070"/>
            <a:ext cx="2366963" cy="486833"/>
          </a:xfrm>
          <a:prstGeom prst="rect">
            <a:avLst/>
          </a:prstGeom>
        </p:spPr>
        <p:txBody>
          <a:bodyPr/>
          <a:lstStyle>
            <a:lvl1pPr>
              <a:defRPr>
                <a:cs typeface="Arial" pitchFamily="34" charset="0"/>
              </a:defRPr>
            </a:lvl1pPr>
          </a:lstStyle>
          <a:p>
            <a:pPr defTabSz="914400" fontAlgn="base">
              <a:spcBef>
                <a:spcPct val="0"/>
              </a:spcBef>
              <a:spcAft>
                <a:spcPct val="0"/>
              </a:spcAft>
              <a:defRPr/>
            </a:pPr>
            <a:endParaRPr lang="en-US">
              <a:solidFill>
                <a:prstClr val="black"/>
              </a:solidFill>
              <a:latin typeface="Calibri" pitchFamily="34" charset="0"/>
            </a:endParaRPr>
          </a:p>
        </p:txBody>
      </p:sp>
      <p:sp>
        <p:nvSpPr>
          <p:cNvPr id="9" name="Slide Number Placeholder 8"/>
          <p:cNvSpPr>
            <a:spLocks noGrp="1"/>
          </p:cNvSpPr>
          <p:nvPr>
            <p:ph type="sldNum" sz="quarter" idx="12"/>
          </p:nvPr>
        </p:nvSpPr>
        <p:spPr>
          <a:xfrm>
            <a:off x="11374970" y="5648330"/>
            <a:ext cx="732367" cy="396875"/>
          </a:xfrm>
          <a:prstGeom prst="bracketPair">
            <a:avLst>
              <a:gd name="adj" fmla="val 17949"/>
            </a:avLst>
          </a:prstGeom>
        </p:spPr>
        <p:txBody>
          <a:bodyPr/>
          <a:lstStyle>
            <a:lvl1pPr>
              <a:defRPr>
                <a:cs typeface="Arial" pitchFamily="34" charset="0"/>
              </a:defRPr>
            </a:lvl1pPr>
          </a:lstStyle>
          <a:p>
            <a:pPr defTabSz="914400" fontAlgn="base">
              <a:spcBef>
                <a:spcPct val="0"/>
              </a:spcBef>
              <a:spcAft>
                <a:spcPct val="0"/>
              </a:spcAft>
              <a:defRPr/>
            </a:pPr>
            <a:fld id="{8E59FB24-1647-48D8-A0E4-796EA685CCED}" type="slidenum">
              <a:rPr lang="en-US">
                <a:solidFill>
                  <a:prstClr val="black"/>
                </a:solidFill>
                <a:latin typeface="Calibri" pitchFamily="34" charset="0"/>
              </a:rPr>
              <a:pPr defTabSz="914400" fontAlgn="base">
                <a:spcBef>
                  <a:spcPct val="0"/>
                </a:spcBef>
                <a:spcAft>
                  <a:spcPct val="0"/>
                </a:spcAft>
                <a:defRPr/>
              </a:pPr>
              <a:t>‹#›</a:t>
            </a:fld>
            <a:endParaRPr lang="en-US" dirty="0">
              <a:solidFill>
                <a:prstClr val="black"/>
              </a:solidFill>
              <a:latin typeface="Calibri" pitchFamily="34" charset="0"/>
            </a:endParaRPr>
          </a:p>
        </p:txBody>
      </p:sp>
    </p:spTree>
    <p:extLst>
      <p:ext uri="{BB962C8B-B14F-4D97-AF65-F5344CB8AC3E}">
        <p14:creationId xmlns:p14="http://schemas.microsoft.com/office/powerpoint/2010/main" val="105278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4" descr="AoA-129 ACL General PPT(sw)1.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a:xfrm>
            <a:off x="4165600" y="6356355"/>
            <a:ext cx="3860800" cy="365125"/>
          </a:xfrm>
          <a:prstGeom prst="rect">
            <a:avLst/>
          </a:prstGeom>
        </p:spPr>
        <p:txBody>
          <a:bodyPr/>
          <a:lstStyle>
            <a:lvl1pPr defTabSz="457200" eaLnBrk="1" fontAlgn="auto" hangingPunct="1">
              <a:spcBef>
                <a:spcPts val="0"/>
              </a:spcBef>
              <a:spcAft>
                <a:spcPts val="0"/>
              </a:spcAft>
              <a:defRPr>
                <a:solidFill>
                  <a:prstClr val="black"/>
                </a:solidFill>
                <a:latin typeface="+mn-lt"/>
              </a:defRPr>
            </a:lvl1pPr>
          </a:lstStyle>
          <a:p>
            <a:pPr>
              <a:defRPr/>
            </a:pPr>
            <a:endParaRPr lang="en-US">
              <a:cs typeface="Arial" charset="0"/>
            </a:endParaRPr>
          </a:p>
        </p:txBody>
      </p:sp>
      <p:sp>
        <p:nvSpPr>
          <p:cNvPr id="4" name="Slide Number Placeholder 5"/>
          <p:cNvSpPr>
            <a:spLocks noGrp="1"/>
          </p:cNvSpPr>
          <p:nvPr>
            <p:ph type="sldNum" sz="quarter" idx="11"/>
          </p:nvPr>
        </p:nvSpPr>
        <p:spPr>
          <a:xfrm>
            <a:off x="8737600" y="6356355"/>
            <a:ext cx="28448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prstClr val="black"/>
                </a:solidFill>
              </a:defRPr>
            </a:lvl1pPr>
          </a:lstStyle>
          <a:p>
            <a:pPr fontAlgn="base">
              <a:spcBef>
                <a:spcPct val="0"/>
              </a:spcBef>
              <a:spcAft>
                <a:spcPct val="0"/>
              </a:spcAft>
              <a:defRPr/>
            </a:pPr>
            <a:fld id="{0EFB7478-55D7-4B2B-A696-3B7CD00E4CDC}" type="slidenum">
              <a:rPr lang="en-US">
                <a:latin typeface="Calibri" pitchFamily="34" charset="0"/>
                <a:cs typeface="Arial" charset="0"/>
              </a:rPr>
              <a:pPr fontAlgn="base">
                <a:spcBef>
                  <a:spcPct val="0"/>
                </a:spcBef>
                <a:spcAft>
                  <a:spcPct val="0"/>
                </a:spcAft>
                <a:defRPr/>
              </a:pPr>
              <a:t>‹#›</a:t>
            </a:fld>
            <a:endParaRPr lang="en-US" dirty="0">
              <a:latin typeface="Calibri" pitchFamily="34" charset="0"/>
              <a:cs typeface="Arial" charset="0"/>
            </a:endParaRPr>
          </a:p>
        </p:txBody>
      </p:sp>
    </p:spTree>
    <p:extLst>
      <p:ext uri="{BB962C8B-B14F-4D97-AF65-F5344CB8AC3E}">
        <p14:creationId xmlns:p14="http://schemas.microsoft.com/office/powerpoint/2010/main" val="2235253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4" descr="AoA-129 ACL General PPT(sw)1.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a:xfrm>
            <a:off x="4165600" y="6356355"/>
            <a:ext cx="3860800" cy="365125"/>
          </a:xfrm>
          <a:prstGeom prst="rect">
            <a:avLst/>
          </a:prstGeom>
        </p:spPr>
        <p:txBody>
          <a:bodyPr/>
          <a:lstStyle>
            <a:lvl1pPr fontAlgn="auto">
              <a:spcBef>
                <a:spcPts val="0"/>
              </a:spcBef>
              <a:spcAft>
                <a:spcPts val="0"/>
              </a:spcAft>
              <a:defRPr>
                <a:latin typeface="+mn-lt"/>
              </a:defRPr>
            </a:lvl1pPr>
          </a:lstStyle>
          <a:p>
            <a:pPr defTabSz="914400">
              <a:defRPr/>
            </a:pPr>
            <a:endParaRPr lang="en-US">
              <a:solidFill>
                <a:prstClr val="black"/>
              </a:solidFill>
              <a:cs typeface="Arial" charset="0"/>
            </a:endParaRPr>
          </a:p>
        </p:txBody>
      </p:sp>
      <p:sp>
        <p:nvSpPr>
          <p:cNvPr id="4" name="Slide Number Placeholder 5"/>
          <p:cNvSpPr>
            <a:spLocks noGrp="1"/>
          </p:cNvSpPr>
          <p:nvPr>
            <p:ph type="sldNum" sz="quarter" idx="11"/>
          </p:nvPr>
        </p:nvSpPr>
        <p:spPr>
          <a:xfrm>
            <a:off x="8737600" y="6356355"/>
            <a:ext cx="2844800" cy="365125"/>
          </a:xfrm>
          <a:prstGeom prst="rect">
            <a:avLst/>
          </a:prstGeom>
        </p:spPr>
        <p:txBody>
          <a:bodyPr/>
          <a:lstStyle>
            <a:lvl1pPr fontAlgn="auto">
              <a:spcBef>
                <a:spcPts val="0"/>
              </a:spcBef>
              <a:spcAft>
                <a:spcPts val="0"/>
              </a:spcAft>
              <a:defRPr>
                <a:latin typeface="+mn-lt"/>
              </a:defRPr>
            </a:lvl1pPr>
          </a:lstStyle>
          <a:p>
            <a:pPr defTabSz="914400">
              <a:defRPr/>
            </a:pPr>
            <a:fld id="{FD4F9919-9AF6-4C74-B16B-4610FC121E06}" type="slidenum">
              <a:rPr lang="en-US">
                <a:solidFill>
                  <a:prstClr val="black"/>
                </a:solidFill>
                <a:cs typeface="Arial" charset="0"/>
              </a:rPr>
              <a:pPr defTabSz="914400">
                <a:defRPr/>
              </a:pPr>
              <a:t>‹#›</a:t>
            </a:fld>
            <a:endParaRPr lang="en-US" dirty="0">
              <a:solidFill>
                <a:prstClr val="black"/>
              </a:solidFill>
              <a:cs typeface="Arial" charset="0"/>
            </a:endParaRPr>
          </a:p>
        </p:txBody>
      </p:sp>
    </p:spTree>
    <p:extLst>
      <p:ext uri="{BB962C8B-B14F-4D97-AF65-F5344CB8AC3E}">
        <p14:creationId xmlns:p14="http://schemas.microsoft.com/office/powerpoint/2010/main" val="3236353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A872AAC-DDEC-4F84-A867-2607C3589828}"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233172-8594-48B9-85CD-0BD60DCCD1D0}" type="slidenum">
              <a:rPr lang="en-US"/>
              <a:pPr>
                <a:defRPr/>
              </a:pPr>
              <a:t>‹#›</a:t>
            </a:fld>
            <a:endParaRPr lang="en-US"/>
          </a:p>
        </p:txBody>
      </p:sp>
    </p:spTree>
    <p:extLst>
      <p:ext uri="{BB962C8B-B14F-4D97-AF65-F5344CB8AC3E}">
        <p14:creationId xmlns:p14="http://schemas.microsoft.com/office/powerpoint/2010/main" val="3006211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199341" y="1992313"/>
            <a:ext cx="7924800" cy="267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DC0CF67-679B-4CF7-94E8-44377F716B72}"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D0624A-29CF-4D58-9007-D7E7A1A9DE6E}" type="slidenum">
              <a:rPr lang="en-US"/>
              <a:pPr>
                <a:defRPr/>
              </a:pPr>
              <a:t>‹#›</a:t>
            </a:fld>
            <a:endParaRPr lang="en-US"/>
          </a:p>
        </p:txBody>
      </p:sp>
    </p:spTree>
    <p:extLst>
      <p:ext uri="{BB962C8B-B14F-4D97-AF65-F5344CB8AC3E}">
        <p14:creationId xmlns:p14="http://schemas.microsoft.com/office/powerpoint/2010/main" val="1764819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B30701-23EF-451F-8CDC-B9C74571F9D2}"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54AC25-D0FC-403E-93FA-E95347FA3441}" type="slidenum">
              <a:rPr lang="en-US"/>
              <a:pPr>
                <a:defRPr/>
              </a:pPr>
              <a:t>‹#›</a:t>
            </a:fld>
            <a:endParaRPr lang="en-US"/>
          </a:p>
        </p:txBody>
      </p:sp>
    </p:spTree>
    <p:extLst>
      <p:ext uri="{BB962C8B-B14F-4D97-AF65-F5344CB8AC3E}">
        <p14:creationId xmlns:p14="http://schemas.microsoft.com/office/powerpoint/2010/main" val="1833692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5E057C-8E12-4A18-8CFA-093A5E62E145}" type="datetime1">
              <a:rPr lang="en-US"/>
              <a:pPr>
                <a:defRPr/>
              </a:pPr>
              <a:t>8/15/2016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CBEA11-DD71-40CD-83F2-70894DF064E0}" type="slidenum">
              <a:rPr lang="en-US"/>
              <a:pPr>
                <a:defRPr/>
              </a:pPr>
              <a:t>‹#›</a:t>
            </a:fld>
            <a:endParaRPr lang="en-US"/>
          </a:p>
        </p:txBody>
      </p:sp>
    </p:spTree>
    <p:extLst>
      <p:ext uri="{BB962C8B-B14F-4D97-AF65-F5344CB8AC3E}">
        <p14:creationId xmlns:p14="http://schemas.microsoft.com/office/powerpoint/2010/main" val="3107117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38F1BC-6601-4247-8FB9-12B0DE56CA41}" type="datetime1">
              <a:rPr lang="en-US"/>
              <a:pPr>
                <a:defRPr/>
              </a:pPr>
              <a:t>8/15/2016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29838F6-DA6D-4922-B19C-C6076A0B6610}" type="slidenum">
              <a:rPr lang="en-US"/>
              <a:pPr>
                <a:defRPr/>
              </a:pPr>
              <a:t>‹#›</a:t>
            </a:fld>
            <a:endParaRPr lang="en-US"/>
          </a:p>
        </p:txBody>
      </p:sp>
    </p:spTree>
    <p:extLst>
      <p:ext uri="{BB962C8B-B14F-4D97-AF65-F5344CB8AC3E}">
        <p14:creationId xmlns:p14="http://schemas.microsoft.com/office/powerpoint/2010/main" val="302765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3119034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A975125-308C-4530-BB07-F3FD48AB63B5}" type="datetime1">
              <a:rPr lang="en-US"/>
              <a:pPr>
                <a:defRPr/>
              </a:pPr>
              <a:t>8/15/2016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7E9707E-0AFB-45C4-85AA-0A5F35C497CB}" type="slidenum">
              <a:rPr lang="en-US"/>
              <a:pPr>
                <a:defRPr/>
              </a:pPr>
              <a:t>‹#›</a:t>
            </a:fld>
            <a:endParaRPr lang="en-US"/>
          </a:p>
        </p:txBody>
      </p:sp>
    </p:spTree>
    <p:extLst>
      <p:ext uri="{BB962C8B-B14F-4D97-AF65-F5344CB8AC3E}">
        <p14:creationId xmlns:p14="http://schemas.microsoft.com/office/powerpoint/2010/main" val="3879929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FDF66-FF7D-44C4-BFE8-28EEC1C91D4F}" type="datetime1">
              <a:rPr lang="en-US"/>
              <a:pPr>
                <a:defRPr/>
              </a:pPr>
              <a:t>8/15/2016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EBD8BE-0872-48AA-BB52-AE3EEED3800B}" type="slidenum">
              <a:rPr lang="en-US"/>
              <a:pPr>
                <a:defRPr/>
              </a:pPr>
              <a:t>‹#›</a:t>
            </a:fld>
            <a:endParaRPr lang="en-US"/>
          </a:p>
        </p:txBody>
      </p:sp>
    </p:spTree>
    <p:extLst>
      <p:ext uri="{BB962C8B-B14F-4D97-AF65-F5344CB8AC3E}">
        <p14:creationId xmlns:p14="http://schemas.microsoft.com/office/powerpoint/2010/main" val="3029069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A2FEA5-478F-499D-BB76-7DF3CF1AEE3E}" type="datetime1">
              <a:rPr lang="en-US"/>
              <a:pPr>
                <a:defRPr/>
              </a:pPr>
              <a:t>8/15/2016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5BAB04-1652-4921-815A-99A034378C07}" type="slidenum">
              <a:rPr lang="en-US"/>
              <a:pPr>
                <a:defRPr/>
              </a:pPr>
              <a:t>‹#›</a:t>
            </a:fld>
            <a:endParaRPr lang="en-US"/>
          </a:p>
        </p:txBody>
      </p:sp>
    </p:spTree>
    <p:extLst>
      <p:ext uri="{BB962C8B-B14F-4D97-AF65-F5344CB8AC3E}">
        <p14:creationId xmlns:p14="http://schemas.microsoft.com/office/powerpoint/2010/main" val="3162957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E5EE12-540D-44B1-982F-D143AC8469DE}" type="datetime1">
              <a:rPr lang="en-US"/>
              <a:pPr>
                <a:defRPr/>
              </a:pPr>
              <a:t>8/15/2016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6DE732-AA24-4327-961F-01F4426299FF}" type="slidenum">
              <a:rPr lang="en-US"/>
              <a:pPr>
                <a:defRPr/>
              </a:pPr>
              <a:t>‹#›</a:t>
            </a:fld>
            <a:endParaRPr lang="en-US"/>
          </a:p>
        </p:txBody>
      </p:sp>
    </p:spTree>
    <p:extLst>
      <p:ext uri="{BB962C8B-B14F-4D97-AF65-F5344CB8AC3E}">
        <p14:creationId xmlns:p14="http://schemas.microsoft.com/office/powerpoint/2010/main" val="1030940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EAD5A-01D5-45D5-8497-26F512682B11}"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657018-2C60-4E4A-B542-0849481E34F6}" type="slidenum">
              <a:rPr lang="en-US"/>
              <a:pPr>
                <a:defRPr/>
              </a:pPr>
              <a:t>‹#›</a:t>
            </a:fld>
            <a:endParaRPr lang="en-US"/>
          </a:p>
        </p:txBody>
      </p:sp>
    </p:spTree>
    <p:extLst>
      <p:ext uri="{BB962C8B-B14F-4D97-AF65-F5344CB8AC3E}">
        <p14:creationId xmlns:p14="http://schemas.microsoft.com/office/powerpoint/2010/main" val="4009297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BC37F7-5B7E-40DE-AB71-20DADDA07963}"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00669F-022A-4399-8DD5-BC9780E61289}" type="slidenum">
              <a:rPr lang="en-US"/>
              <a:pPr>
                <a:defRPr/>
              </a:pPr>
              <a:t>‹#›</a:t>
            </a:fld>
            <a:endParaRPr lang="en-US"/>
          </a:p>
        </p:txBody>
      </p:sp>
    </p:spTree>
    <p:extLst>
      <p:ext uri="{BB962C8B-B14F-4D97-AF65-F5344CB8AC3E}">
        <p14:creationId xmlns:p14="http://schemas.microsoft.com/office/powerpoint/2010/main" val="2020847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595317" y="1660926"/>
            <a:ext cx="11001375" cy="1626319"/>
          </a:xfrm>
          <a:prstGeom prst="rect">
            <a:avLst/>
          </a:prstGeom>
          <a:noFill/>
          <a:ln w="3175">
            <a:noFill/>
            <a:miter lim="0"/>
            <a:headEnd/>
            <a:tailEnd/>
          </a:ln>
        </p:spPr>
        <p:txBody>
          <a:bodyPr anchor="b"/>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p:nvPr>
        </p:nvSpPr>
        <p:spPr>
          <a:xfrm>
            <a:off x="1522576" y="3643317"/>
            <a:ext cx="9146857" cy="816531"/>
          </a:xfrm>
          <a:prstGeom prst="rect">
            <a:avLst/>
          </a:prstGeom>
        </p:spPr>
        <p:txBody>
          <a:bodyPr lIns="64288" tIns="32144" rIns="64288" bIns="32144" anchor="ctr"/>
          <a:lstStyle>
            <a:lvl1pPr algn="ctr">
              <a:defRPr baseline="0">
                <a:solidFill>
                  <a:schemeClr val="tx1"/>
                </a:solidFill>
              </a:defRPr>
            </a:lvl1pPr>
            <a:lvl2pPr algn="r">
              <a:defRPr baseline="0">
                <a:solidFill>
                  <a:schemeClr val="bg1"/>
                </a:solidFill>
              </a:defRPr>
            </a:lvl2pPr>
          </a:lstStyle>
          <a:p>
            <a:pPr lvl="0"/>
            <a:r>
              <a:rPr lang="en-US"/>
              <a:t>Click to edit Master text styles</a:t>
            </a:r>
          </a:p>
        </p:txBody>
      </p:sp>
      <p:sp>
        <p:nvSpPr>
          <p:cNvPr id="3" name="Text Placeholder 2"/>
          <p:cNvSpPr>
            <a:spLocks noGrp="1"/>
          </p:cNvSpPr>
          <p:nvPr>
            <p:ph type="body" sz="quarter" idx="11"/>
          </p:nvPr>
        </p:nvSpPr>
        <p:spPr>
          <a:xfrm>
            <a:off x="4310066" y="4815915"/>
            <a:ext cx="6359367" cy="411480"/>
          </a:xfrm>
          <a:prstGeom prst="rect">
            <a:avLst/>
          </a:prstGeom>
        </p:spPr>
        <p:txBody>
          <a:bodyPr lIns="64288" tIns="32144" rIns="64288" bIns="32144" anchor="ctr"/>
          <a:lstStyle>
            <a:lvl1pPr marL="0" algn="r">
              <a:spcBef>
                <a:spcPts val="0"/>
              </a:spcBef>
              <a:defRPr sz="1700" b="1" baseline="0">
                <a:solidFill>
                  <a:schemeClr val="tx1"/>
                </a:solidFill>
              </a:defRPr>
            </a:lvl1pPr>
          </a:lstStyle>
          <a:p>
            <a:pPr lvl="0"/>
            <a:r>
              <a:rPr lang="en-US"/>
              <a:t>Click to edit Master text styles</a:t>
            </a:r>
          </a:p>
        </p:txBody>
      </p:sp>
      <p:sp>
        <p:nvSpPr>
          <p:cNvPr id="5" name="Date Placeholder 4"/>
          <p:cNvSpPr>
            <a:spLocks noGrp="1"/>
          </p:cNvSpPr>
          <p:nvPr>
            <p:ph type="dt" sz="half" idx="12"/>
          </p:nvPr>
        </p:nvSpPr>
        <p:spPr>
          <a:xfrm>
            <a:off x="7926917" y="5259393"/>
            <a:ext cx="2743200" cy="365125"/>
          </a:xfrm>
        </p:spPr>
        <p:txBody>
          <a:bodyPr/>
          <a:lstStyle>
            <a:lvl1pPr defTabSz="914400" hangingPunct="1">
              <a:defRPr>
                <a:latin typeface="Calibri" pitchFamily="34" charset="0"/>
              </a:defRPr>
            </a:lvl1pPr>
          </a:lstStyle>
          <a:p>
            <a:pPr>
              <a:defRPr/>
            </a:pPr>
            <a:endParaRPr/>
          </a:p>
        </p:txBody>
      </p:sp>
      <p:sp>
        <p:nvSpPr>
          <p:cNvPr id="6" name="Slide Number Placeholder 1"/>
          <p:cNvSpPr>
            <a:spLocks noGrp="1"/>
          </p:cNvSpPr>
          <p:nvPr>
            <p:ph type="sldNum" sz="quarter" idx="13"/>
          </p:nvPr>
        </p:nvSpPr>
        <p:spPr/>
        <p:txBody>
          <a:bodyPr/>
          <a:lstStyle>
            <a:lvl1pPr defTabSz="914400" hangingPunct="1">
              <a:defRPr>
                <a:latin typeface="Calibri" pitchFamily="34" charset="0"/>
              </a:defRPr>
            </a:lvl1pPr>
          </a:lstStyle>
          <a:p>
            <a:pPr>
              <a:defRPr/>
            </a:pPr>
            <a:fld id="{2759948C-3932-4408-B2B9-9871CCF36470}" type="slidenum">
              <a:rPr lang="en-US"/>
              <a:pPr>
                <a:defRPr/>
              </a:pPr>
              <a:t>‹#›</a:t>
            </a:fld>
            <a:endParaRPr lang="en-US" dirty="0"/>
          </a:p>
        </p:txBody>
      </p:sp>
    </p:spTree>
    <p:extLst>
      <p:ext uri="{BB962C8B-B14F-4D97-AF65-F5344CB8AC3E}">
        <p14:creationId xmlns:p14="http://schemas.microsoft.com/office/powerpoint/2010/main" val="429015116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Pr>
        <a:solidFill>
          <a:schemeClr val="bg1"/>
        </a:solidFill>
        <a:effectLst/>
      </p:bgPr>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a:off x="2" y="481015"/>
            <a:ext cx="12215284" cy="1285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04A1D">
              <a:alpha val="49803"/>
            </a:srgbClr>
          </a:solidFill>
          <a:ln>
            <a:noFill/>
          </a:ln>
          <a:extLst>
            <a:ext uri="{91240B29-F687-4F45-9708-019B960494DF}">
              <a14:hiddenLine xmlns:a14="http://schemas.microsoft.com/office/drawing/2010/main" w="0" cap="flat" cmpd="sng" algn="ctr">
                <a:solidFill>
                  <a:srgbClr val="000000"/>
                </a:solidFill>
                <a:prstDash val="solid"/>
                <a:miter lim="0"/>
                <a:headEnd type="none" w="med" len="med"/>
                <a:tailEnd type="none" w="med" len="med"/>
              </a14:hiddenLine>
            </a:ext>
          </a:extLst>
        </p:spPr>
        <p:txBody>
          <a:bodyPr lIns="0" tIns="0" rIns="0" bIns="0" anchor="ctr"/>
          <a:lstStyle/>
          <a:p>
            <a:pPr defTabSz="914400" fontAlgn="base">
              <a:spcBef>
                <a:spcPct val="0"/>
              </a:spcBef>
              <a:spcAft>
                <a:spcPct val="0"/>
              </a:spcAft>
            </a:pPr>
            <a:endParaRPr lang="en-US">
              <a:solidFill>
                <a:srgbClr val="4F5858"/>
              </a:solidFill>
              <a:latin typeface="Calibri" pitchFamily="34" charset="0"/>
              <a:cs typeface="Arial" charset="0"/>
            </a:endParaRPr>
          </a:p>
        </p:txBody>
      </p:sp>
      <p:sp>
        <p:nvSpPr>
          <p:cNvPr id="9" name="Content Placeholder 11"/>
          <p:cNvSpPr>
            <a:spLocks noGrp="1"/>
          </p:cNvSpPr>
          <p:nvPr>
            <p:ph sz="quarter" idx="14"/>
          </p:nvPr>
        </p:nvSpPr>
        <p:spPr>
          <a:xfrm>
            <a:off x="595315" y="481114"/>
            <a:ext cx="1714500" cy="1285875"/>
          </a:xfrm>
          <a:prstGeom prst="rect">
            <a:avLst/>
          </a:prstGeom>
        </p:spPr>
        <p:txBody>
          <a:bodyPr lIns="64288" tIns="32144" rIns="64288" bIns="32144"/>
          <a:lstStyle>
            <a:lvl1pPr marL="0" indent="0">
              <a:defRPr lang="en-US" sz="1500" baseline="0" dirty="0">
                <a:solidFill>
                  <a:schemeClr val="bg1"/>
                </a:solidFill>
              </a:defRPr>
            </a:lvl1pPr>
          </a:lstStyle>
          <a:p>
            <a:pPr lvl="0"/>
            <a:r>
              <a:rPr lang="en-US"/>
              <a:t>Click to edit Master text styles</a:t>
            </a:r>
          </a:p>
        </p:txBody>
      </p:sp>
      <p:sp>
        <p:nvSpPr>
          <p:cNvPr id="11" name="Content Placeholder 11"/>
          <p:cNvSpPr>
            <a:spLocks noGrp="1"/>
          </p:cNvSpPr>
          <p:nvPr>
            <p:ph sz="quarter" idx="16"/>
          </p:nvPr>
        </p:nvSpPr>
        <p:spPr>
          <a:xfrm>
            <a:off x="5238751" y="482206"/>
            <a:ext cx="1714500" cy="1285875"/>
          </a:xfrm>
          <a:prstGeom prst="rect">
            <a:avLst/>
          </a:prstGeom>
        </p:spPr>
        <p:txBody>
          <a:bodyPr lIns="64288" tIns="32144" rIns="64288" bIns="32144"/>
          <a:lstStyle>
            <a:lvl1pPr marL="0" marR="0" indent="0" algn="l" defTabSz="410730" rtl="0" eaLnBrk="0" fontAlgn="base" latinLnBrk="0" hangingPunct="0">
              <a:lnSpc>
                <a:spcPct val="100000"/>
              </a:lnSpc>
              <a:spcBef>
                <a:spcPts val="2953"/>
              </a:spcBef>
              <a:spcAft>
                <a:spcPct val="0"/>
              </a:spcAft>
              <a:buClrTx/>
              <a:buSzTx/>
              <a:buFontTx/>
              <a:buNone/>
              <a:tabLst/>
              <a:defRPr lang="en-US" sz="1500" baseline="0" dirty="0">
                <a:solidFill>
                  <a:schemeClr val="bg1"/>
                </a:solidFill>
              </a:defRPr>
            </a:lvl1pPr>
          </a:lstStyle>
          <a:p>
            <a:pPr lvl="0"/>
            <a:r>
              <a:rPr lang="en-US"/>
              <a:t>Click to edit Master text styles</a:t>
            </a:r>
          </a:p>
        </p:txBody>
      </p:sp>
      <p:sp>
        <p:nvSpPr>
          <p:cNvPr id="10" name="Content Placeholder 11"/>
          <p:cNvSpPr>
            <a:spLocks noGrp="1"/>
          </p:cNvSpPr>
          <p:nvPr>
            <p:ph sz="quarter" idx="15"/>
          </p:nvPr>
        </p:nvSpPr>
        <p:spPr>
          <a:xfrm>
            <a:off x="9882191" y="481114"/>
            <a:ext cx="1714500" cy="1285875"/>
          </a:xfrm>
          <a:prstGeom prst="rect">
            <a:avLst/>
          </a:prstGeom>
        </p:spPr>
        <p:txBody>
          <a:bodyPr lIns="64288" tIns="32144" rIns="64288" bIns="32144"/>
          <a:lstStyle>
            <a:lvl1pPr marL="0" marR="0" indent="0" algn="l" defTabSz="410730" rtl="0" eaLnBrk="0" fontAlgn="base" latinLnBrk="0" hangingPunct="0">
              <a:lnSpc>
                <a:spcPct val="100000"/>
              </a:lnSpc>
              <a:spcBef>
                <a:spcPts val="2953"/>
              </a:spcBef>
              <a:spcAft>
                <a:spcPct val="0"/>
              </a:spcAft>
              <a:buClrTx/>
              <a:buSzTx/>
              <a:buFontTx/>
              <a:buNone/>
              <a:tabLst/>
              <a:defRPr lang="en-US" sz="1500" baseline="0" dirty="0">
                <a:solidFill>
                  <a:schemeClr val="bg1"/>
                </a:solidFill>
              </a:defRPr>
            </a:lvl1pPr>
          </a:lstStyle>
          <a:p>
            <a:pPr lvl="0"/>
            <a:r>
              <a:rPr lang="en-US"/>
              <a:t>Click to edit Master text styles</a:t>
            </a:r>
          </a:p>
        </p:txBody>
      </p:sp>
      <p:sp>
        <p:nvSpPr>
          <p:cNvPr id="4" name="Title Placeholder"/>
          <p:cNvSpPr>
            <a:spLocks noGrp="1"/>
          </p:cNvSpPr>
          <p:nvPr>
            <p:ph type="title"/>
          </p:nvPr>
        </p:nvSpPr>
        <p:spPr bwMode="auto">
          <a:xfrm>
            <a:off x="595317" y="1660926"/>
            <a:ext cx="11001375" cy="1626319"/>
          </a:xfrm>
          <a:prstGeom prst="rect">
            <a:avLst/>
          </a:prstGeom>
          <a:noFill/>
          <a:ln w="3175">
            <a:noFill/>
            <a:miter lim="0"/>
            <a:headEnd/>
            <a:tailEnd/>
          </a:ln>
        </p:spPr>
        <p:txBody>
          <a:bodyPr anchor="b"/>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p:nvPr>
        </p:nvSpPr>
        <p:spPr>
          <a:xfrm>
            <a:off x="1522576" y="3643317"/>
            <a:ext cx="9146857" cy="816531"/>
          </a:xfrm>
          <a:prstGeom prst="rect">
            <a:avLst/>
          </a:prstGeom>
        </p:spPr>
        <p:txBody>
          <a:bodyPr lIns="64288" tIns="32144" rIns="64288" bIns="32144" anchor="ctr"/>
          <a:lstStyle>
            <a:lvl1pPr algn="ctr">
              <a:defRPr baseline="0">
                <a:solidFill>
                  <a:schemeClr val="tx1"/>
                </a:solidFill>
              </a:defRPr>
            </a:lvl1pPr>
            <a:lvl2pPr algn="r">
              <a:defRPr baseline="0">
                <a:solidFill>
                  <a:schemeClr val="bg1"/>
                </a:solidFill>
              </a:defRPr>
            </a:lvl2pPr>
          </a:lstStyle>
          <a:p>
            <a:pPr lvl="0"/>
            <a:r>
              <a:rPr lang="en-US"/>
              <a:t>Click to edit Master text styles</a:t>
            </a:r>
          </a:p>
        </p:txBody>
      </p:sp>
      <p:sp>
        <p:nvSpPr>
          <p:cNvPr id="3" name="Text Placeholder 2"/>
          <p:cNvSpPr>
            <a:spLocks noGrp="1"/>
          </p:cNvSpPr>
          <p:nvPr>
            <p:ph type="body" sz="quarter" idx="11"/>
          </p:nvPr>
        </p:nvSpPr>
        <p:spPr>
          <a:xfrm>
            <a:off x="4310066" y="4815915"/>
            <a:ext cx="6359367" cy="411480"/>
          </a:xfrm>
          <a:prstGeom prst="rect">
            <a:avLst/>
          </a:prstGeom>
        </p:spPr>
        <p:txBody>
          <a:bodyPr lIns="64288" tIns="32144" rIns="64288" bIns="32144" anchor="ctr"/>
          <a:lstStyle>
            <a:lvl1pPr marL="0" algn="r">
              <a:spcBef>
                <a:spcPts val="0"/>
              </a:spcBef>
              <a:defRPr sz="1700" b="1" baseline="0">
                <a:solidFill>
                  <a:schemeClr val="tx1"/>
                </a:solidFill>
              </a:defRPr>
            </a:lvl1pPr>
          </a:lstStyle>
          <a:p>
            <a:pPr lvl="0"/>
            <a:r>
              <a:rPr lang="en-US"/>
              <a:t>Click to edit Master text styles</a:t>
            </a:r>
          </a:p>
        </p:txBody>
      </p:sp>
      <p:sp>
        <p:nvSpPr>
          <p:cNvPr id="13" name="Date Placeholder 4"/>
          <p:cNvSpPr>
            <a:spLocks noGrp="1"/>
          </p:cNvSpPr>
          <p:nvPr>
            <p:ph type="dt" sz="half" idx="17"/>
          </p:nvPr>
        </p:nvSpPr>
        <p:spPr>
          <a:xfrm>
            <a:off x="7926917" y="5259393"/>
            <a:ext cx="2743200" cy="365125"/>
          </a:xfrm>
        </p:spPr>
        <p:txBody>
          <a:bodyPr/>
          <a:lstStyle>
            <a:lvl1pPr defTabSz="914400" hangingPunct="1">
              <a:defRPr>
                <a:latin typeface="Calibri" pitchFamily="34" charset="0"/>
              </a:defRPr>
            </a:lvl1pPr>
          </a:lstStyle>
          <a:p>
            <a:pPr>
              <a:defRPr/>
            </a:pPr>
            <a:endParaRPr/>
          </a:p>
        </p:txBody>
      </p:sp>
      <p:sp>
        <p:nvSpPr>
          <p:cNvPr id="14" name="Slide Number Placeholder 1"/>
          <p:cNvSpPr>
            <a:spLocks noGrp="1"/>
          </p:cNvSpPr>
          <p:nvPr>
            <p:ph type="sldNum" sz="quarter" idx="18"/>
          </p:nvPr>
        </p:nvSpPr>
        <p:spPr/>
        <p:txBody>
          <a:bodyPr/>
          <a:lstStyle>
            <a:lvl1pPr defTabSz="914400" hangingPunct="1">
              <a:defRPr>
                <a:latin typeface="Calibri" pitchFamily="34" charset="0"/>
              </a:defRPr>
            </a:lvl1pPr>
          </a:lstStyle>
          <a:p>
            <a:pPr>
              <a:defRPr/>
            </a:pPr>
            <a:fld id="{74E906D7-43AE-486A-A5D2-42D858EC15E1}" type="slidenum">
              <a:rPr lang="en-US"/>
              <a:pPr>
                <a:defRPr/>
              </a:pPr>
              <a:t>‹#›</a:t>
            </a:fld>
            <a:endParaRPr lang="en-US"/>
          </a:p>
        </p:txBody>
      </p:sp>
    </p:spTree>
    <p:extLst>
      <p:ext uri="{BB962C8B-B14F-4D97-AF65-F5344CB8AC3E}">
        <p14:creationId xmlns:p14="http://schemas.microsoft.com/office/powerpoint/2010/main" val="153059545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Pr>
        <a:solidFill>
          <a:schemeClr val="bg1"/>
        </a:solidFill>
        <a:effectLst/>
      </p:bgPr>
    </p:bg>
    <p:spTree>
      <p:nvGrpSpPr>
        <p:cNvPr id="1" name=""/>
        <p:cNvGrpSpPr/>
        <p:nvPr/>
      </p:nvGrpSpPr>
      <p:grpSpPr>
        <a:xfrm>
          <a:off x="0" y="0"/>
          <a:ext cx="0" cy="0"/>
          <a:chOff x="0" y="0"/>
          <a:chExt cx="0" cy="0"/>
        </a:xfrm>
      </p:grpSpPr>
      <p:sp>
        <p:nvSpPr>
          <p:cNvPr id="9" name="AutoShape 5" descr="&quot;&quot;"/>
          <p:cNvSpPr>
            <a:spLocks/>
          </p:cNvSpPr>
          <p:nvPr userDrawn="1"/>
        </p:nvSpPr>
        <p:spPr bwMode="auto">
          <a:xfrm rot="5400000">
            <a:off x="-2128307" y="2128310"/>
            <a:ext cx="6108700" cy="185208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04A1D">
              <a:alpha val="50195"/>
            </a:srgbClr>
          </a:solidFill>
          <a:ln>
            <a:noFill/>
          </a:ln>
          <a:extLst>
            <a:ext uri="{91240B29-F687-4F45-9708-019B960494DF}">
              <a14:hiddenLine xmlns:a14="http://schemas.microsoft.com/office/drawing/2010/main" w="0" cap="flat" cmpd="sng" algn="ctr">
                <a:solidFill>
                  <a:srgbClr val="000000"/>
                </a:solidFill>
                <a:prstDash val="solid"/>
                <a:miter lim="0"/>
                <a:headEnd type="none" w="med" len="med"/>
                <a:tailEnd type="none" w="med" len="med"/>
              </a14:hiddenLine>
            </a:ext>
          </a:extLst>
        </p:spPr>
        <p:txBody>
          <a:bodyPr lIns="0" tIns="0" rIns="0" bIns="0" anchor="ctr"/>
          <a:lstStyle/>
          <a:p>
            <a:pPr defTabSz="914400" fontAlgn="base">
              <a:spcBef>
                <a:spcPct val="0"/>
              </a:spcBef>
              <a:spcAft>
                <a:spcPct val="0"/>
              </a:spcAft>
            </a:pPr>
            <a:endParaRPr lang="en-US">
              <a:solidFill>
                <a:srgbClr val="4F5858"/>
              </a:solidFill>
              <a:latin typeface="Calibri" pitchFamily="34" charset="0"/>
              <a:cs typeface="Arial" charset="0"/>
            </a:endParaRPr>
          </a:p>
        </p:txBody>
      </p:sp>
      <p:sp>
        <p:nvSpPr>
          <p:cNvPr id="13" name="Content Placeholder 11"/>
          <p:cNvSpPr>
            <a:spLocks noGrp="1"/>
          </p:cNvSpPr>
          <p:nvPr>
            <p:ph sz="quarter" idx="17"/>
          </p:nvPr>
        </p:nvSpPr>
        <p:spPr>
          <a:xfrm>
            <a:off x="-34286" y="368602"/>
            <a:ext cx="1885951" cy="1414463"/>
          </a:xfrm>
          <a:prstGeom prst="rect">
            <a:avLst/>
          </a:prstGeom>
        </p:spPr>
        <p:txBody>
          <a:bodyPr lIns="64288" tIns="32144" rIns="64288" bIns="32144"/>
          <a:lstStyle>
            <a:lvl1pPr marL="0" indent="0">
              <a:defRPr sz="1500" baseline="0">
                <a:solidFill>
                  <a:schemeClr val="bg1"/>
                </a:solidFill>
              </a:defRPr>
            </a:lvl1pPr>
          </a:lstStyle>
          <a:p>
            <a:pPr lvl="0"/>
            <a:r>
              <a:rPr lang="en-US"/>
              <a:t>Click to edit Master text styles</a:t>
            </a:r>
          </a:p>
        </p:txBody>
      </p:sp>
      <p:sp>
        <p:nvSpPr>
          <p:cNvPr id="15" name="Content Placeholder 11"/>
          <p:cNvSpPr>
            <a:spLocks noGrp="1"/>
          </p:cNvSpPr>
          <p:nvPr>
            <p:ph sz="quarter" idx="19"/>
          </p:nvPr>
        </p:nvSpPr>
        <p:spPr>
          <a:xfrm>
            <a:off x="-34286" y="2351541"/>
            <a:ext cx="1885951" cy="1414463"/>
          </a:xfrm>
          <a:prstGeom prst="rect">
            <a:avLst/>
          </a:prstGeom>
        </p:spPr>
        <p:txBody>
          <a:bodyPr lIns="64288" tIns="32144" rIns="64288" bIns="32144"/>
          <a:lstStyle>
            <a:lvl1pPr marL="0" indent="0">
              <a:defRPr sz="1500">
                <a:solidFill>
                  <a:schemeClr val="bg1"/>
                </a:solidFill>
              </a:defRPr>
            </a:lvl1pPr>
          </a:lstStyle>
          <a:p>
            <a:pPr lvl="0"/>
            <a:r>
              <a:rPr lang="en-US"/>
              <a:t>Click to edit Master text styles</a:t>
            </a:r>
          </a:p>
        </p:txBody>
      </p:sp>
      <p:sp>
        <p:nvSpPr>
          <p:cNvPr id="14" name="Content Placeholder 11"/>
          <p:cNvSpPr>
            <a:spLocks noGrp="1"/>
          </p:cNvSpPr>
          <p:nvPr>
            <p:ph sz="quarter" idx="18"/>
          </p:nvPr>
        </p:nvSpPr>
        <p:spPr>
          <a:xfrm>
            <a:off x="-34286" y="4334476"/>
            <a:ext cx="1885951" cy="1414463"/>
          </a:xfrm>
          <a:prstGeom prst="rect">
            <a:avLst/>
          </a:prstGeom>
        </p:spPr>
        <p:txBody>
          <a:bodyPr lIns="64288" tIns="32144" rIns="64288" bIns="32144"/>
          <a:lstStyle>
            <a:lvl1pPr marL="0" indent="0">
              <a:defRPr sz="1500">
                <a:solidFill>
                  <a:schemeClr val="bg1"/>
                </a:solidFill>
              </a:defRPr>
            </a:lvl1pPr>
          </a:lstStyle>
          <a:p>
            <a:pPr lvl="0"/>
            <a:r>
              <a:rPr lang="en-US"/>
              <a:t>Click to edit Master text styles</a:t>
            </a:r>
          </a:p>
        </p:txBody>
      </p:sp>
      <p:sp>
        <p:nvSpPr>
          <p:cNvPr id="4" name="Title Placeholder"/>
          <p:cNvSpPr>
            <a:spLocks noGrp="1"/>
          </p:cNvSpPr>
          <p:nvPr>
            <p:ph type="title"/>
          </p:nvPr>
        </p:nvSpPr>
        <p:spPr bwMode="auto">
          <a:xfrm>
            <a:off x="595317" y="1660926"/>
            <a:ext cx="11001375" cy="1626319"/>
          </a:xfrm>
          <a:prstGeom prst="rect">
            <a:avLst/>
          </a:prstGeom>
          <a:noFill/>
          <a:ln w="3175">
            <a:noFill/>
            <a:miter lim="0"/>
            <a:headEnd/>
            <a:tailEnd/>
          </a:ln>
        </p:spPr>
        <p:txBody>
          <a:bodyPr anchor="b"/>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p:nvPr>
        </p:nvSpPr>
        <p:spPr>
          <a:xfrm>
            <a:off x="2449834" y="3643317"/>
            <a:ext cx="9146857" cy="816531"/>
          </a:xfrm>
          <a:prstGeom prst="rect">
            <a:avLst/>
          </a:prstGeom>
        </p:spPr>
        <p:txBody>
          <a:bodyPr lIns="64288" tIns="32144" rIns="64288" bIns="32144" anchor="ctr"/>
          <a:lstStyle>
            <a:lvl1pPr algn="ctr">
              <a:defRPr baseline="0">
                <a:solidFill>
                  <a:schemeClr val="tx1"/>
                </a:solidFill>
              </a:defRPr>
            </a:lvl1pPr>
            <a:lvl2pPr algn="r">
              <a:defRPr baseline="0">
                <a:solidFill>
                  <a:schemeClr val="bg1"/>
                </a:solidFill>
              </a:defRPr>
            </a:lvl2pPr>
          </a:lstStyle>
          <a:p>
            <a:pPr lvl="0"/>
            <a:r>
              <a:rPr lang="en-US"/>
              <a:t>Click to edit Master text styles</a:t>
            </a:r>
          </a:p>
        </p:txBody>
      </p:sp>
      <p:sp>
        <p:nvSpPr>
          <p:cNvPr id="3" name="Text Placeholder 2"/>
          <p:cNvSpPr>
            <a:spLocks noGrp="1"/>
          </p:cNvSpPr>
          <p:nvPr>
            <p:ph type="body" sz="quarter" idx="11"/>
          </p:nvPr>
        </p:nvSpPr>
        <p:spPr>
          <a:xfrm>
            <a:off x="5237325" y="4815915"/>
            <a:ext cx="6359367" cy="411480"/>
          </a:xfrm>
          <a:prstGeom prst="rect">
            <a:avLst/>
          </a:prstGeom>
        </p:spPr>
        <p:txBody>
          <a:bodyPr lIns="64288" tIns="32144" rIns="64288" bIns="32144" anchor="ctr"/>
          <a:lstStyle>
            <a:lvl1pPr marL="0" algn="r">
              <a:spcBef>
                <a:spcPts val="0"/>
              </a:spcBef>
              <a:defRPr sz="1700" b="1" baseline="0">
                <a:solidFill>
                  <a:schemeClr val="tx1"/>
                </a:solidFill>
              </a:defRPr>
            </a:lvl1pPr>
          </a:lstStyle>
          <a:p>
            <a:pPr lvl="0"/>
            <a:r>
              <a:rPr lang="en-US"/>
              <a:t>Click to edit Master text styles</a:t>
            </a:r>
          </a:p>
        </p:txBody>
      </p:sp>
      <p:sp>
        <p:nvSpPr>
          <p:cNvPr id="10" name="Date Placeholder 4"/>
          <p:cNvSpPr>
            <a:spLocks noGrp="1"/>
          </p:cNvSpPr>
          <p:nvPr>
            <p:ph type="dt" sz="half" idx="20"/>
          </p:nvPr>
        </p:nvSpPr>
        <p:spPr>
          <a:xfrm>
            <a:off x="8856133" y="5259393"/>
            <a:ext cx="2743200" cy="365125"/>
          </a:xfrm>
        </p:spPr>
        <p:txBody>
          <a:bodyPr/>
          <a:lstStyle>
            <a:lvl1pPr defTabSz="914400" hangingPunct="1">
              <a:defRPr>
                <a:latin typeface="Calibri" pitchFamily="34" charset="0"/>
              </a:defRPr>
            </a:lvl1pPr>
          </a:lstStyle>
          <a:p>
            <a:pPr>
              <a:defRPr/>
            </a:pPr>
            <a:endParaRPr/>
          </a:p>
        </p:txBody>
      </p:sp>
      <p:sp>
        <p:nvSpPr>
          <p:cNvPr id="11" name="Slide Number Placeholder 1"/>
          <p:cNvSpPr>
            <a:spLocks noGrp="1"/>
          </p:cNvSpPr>
          <p:nvPr>
            <p:ph type="sldNum" sz="quarter" idx="21"/>
          </p:nvPr>
        </p:nvSpPr>
        <p:spPr/>
        <p:txBody>
          <a:bodyPr/>
          <a:lstStyle>
            <a:lvl1pPr defTabSz="914400" hangingPunct="1">
              <a:defRPr>
                <a:latin typeface="Calibri" pitchFamily="34" charset="0"/>
              </a:defRPr>
            </a:lvl1pPr>
          </a:lstStyle>
          <a:p>
            <a:pPr>
              <a:defRPr/>
            </a:pPr>
            <a:fld id="{8C5E9602-A167-4410-9E4A-583DC569AFBC}" type="slidenum">
              <a:rPr lang="en-US"/>
              <a:pPr>
                <a:defRPr/>
              </a:pPr>
              <a:t>‹#›</a:t>
            </a:fld>
            <a:endParaRPr lang="en-US"/>
          </a:p>
        </p:txBody>
      </p:sp>
    </p:spTree>
    <p:extLst>
      <p:ext uri="{BB962C8B-B14F-4D97-AF65-F5344CB8AC3E}">
        <p14:creationId xmlns:p14="http://schemas.microsoft.com/office/powerpoint/2010/main" val="208840774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38204" y="642938"/>
            <a:ext cx="10215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nchor="ctr">
            <a:spAutoFit/>
          </a:bodyPr>
          <a:lstStyle>
            <a:lvl1pPr defTabSz="409575" eaLnBrk="0" hangingPunct="0">
              <a:defRPr>
                <a:solidFill>
                  <a:schemeClr val="tx1"/>
                </a:solidFill>
                <a:latin typeface="Calibri" pitchFamily="34" charset="0"/>
                <a:cs typeface="Arial" pitchFamily="34" charset="0"/>
              </a:defRPr>
            </a:lvl1pPr>
            <a:lvl2pPr marL="742950" indent="-285750" defTabSz="409575" eaLnBrk="0" hangingPunct="0">
              <a:defRPr>
                <a:solidFill>
                  <a:schemeClr val="tx1"/>
                </a:solidFill>
                <a:latin typeface="Calibri" pitchFamily="34" charset="0"/>
                <a:cs typeface="Arial" pitchFamily="34" charset="0"/>
              </a:defRPr>
            </a:lvl2pPr>
            <a:lvl3pPr marL="1143000" indent="-228600" defTabSz="409575" eaLnBrk="0" hangingPunct="0">
              <a:defRPr>
                <a:solidFill>
                  <a:schemeClr val="tx1"/>
                </a:solidFill>
                <a:latin typeface="Calibri" pitchFamily="34" charset="0"/>
                <a:cs typeface="Arial" pitchFamily="34" charset="0"/>
              </a:defRPr>
            </a:lvl3pPr>
            <a:lvl4pPr marL="1600200" indent="-228600" defTabSz="409575" eaLnBrk="0" hangingPunct="0">
              <a:defRPr>
                <a:solidFill>
                  <a:schemeClr val="tx1"/>
                </a:solidFill>
                <a:latin typeface="Calibri" pitchFamily="34" charset="0"/>
                <a:cs typeface="Arial" pitchFamily="34" charset="0"/>
              </a:defRPr>
            </a:lvl4pPr>
            <a:lvl5pPr marL="2057400" indent="-228600" defTabSz="409575" eaLnBrk="0" hangingPunct="0">
              <a:defRPr>
                <a:solidFill>
                  <a:schemeClr val="tx1"/>
                </a:solidFill>
                <a:latin typeface="Calibri" pitchFamily="34" charset="0"/>
                <a:cs typeface="Arial" pitchFamily="34" charset="0"/>
              </a:defRPr>
            </a:lvl5pPr>
            <a:lvl6pPr marL="2514600" indent="-228600" defTabSz="4095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095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095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09575"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a:spcBef>
                <a:spcPct val="0"/>
              </a:spcBef>
              <a:spcAft>
                <a:spcPct val="0"/>
              </a:spcAft>
              <a:defRPr/>
            </a:pPr>
            <a:r>
              <a:rPr lang="en-US" sz="4600" b="1" i="1">
                <a:solidFill>
                  <a:srgbClr val="4F5858"/>
                </a:solidFill>
                <a:latin typeface="Trebuchet MS" pitchFamily="34" charset="0"/>
                <a:sym typeface="Trebuchet MS" pitchFamily="34" charset="0"/>
              </a:rPr>
              <a:t>Our Mission</a:t>
            </a:r>
          </a:p>
        </p:txBody>
      </p:sp>
      <p:sp>
        <p:nvSpPr>
          <p:cNvPr id="3" name="TextBox 2"/>
          <p:cNvSpPr txBox="1">
            <a:spLocks noChangeArrowheads="1"/>
          </p:cNvSpPr>
          <p:nvPr userDrawn="1"/>
        </p:nvSpPr>
        <p:spPr bwMode="auto">
          <a:xfrm>
            <a:off x="838200" y="2288550"/>
            <a:ext cx="10515600" cy="228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nchor="ctr">
            <a:spAutoFit/>
          </a:bodyPr>
          <a:lstStyle>
            <a:lvl1pPr defTabSz="409575" eaLnBrk="0" hangingPunct="0">
              <a:defRPr>
                <a:solidFill>
                  <a:schemeClr val="tx1"/>
                </a:solidFill>
                <a:latin typeface="Calibri" pitchFamily="34" charset="0"/>
                <a:cs typeface="Arial" pitchFamily="34" charset="0"/>
              </a:defRPr>
            </a:lvl1pPr>
            <a:lvl2pPr marL="742950" indent="-285750" defTabSz="409575" eaLnBrk="0" hangingPunct="0">
              <a:defRPr>
                <a:solidFill>
                  <a:schemeClr val="tx1"/>
                </a:solidFill>
                <a:latin typeface="Calibri" pitchFamily="34" charset="0"/>
                <a:cs typeface="Arial" pitchFamily="34" charset="0"/>
              </a:defRPr>
            </a:lvl2pPr>
            <a:lvl3pPr marL="1143000" indent="-228600" defTabSz="409575" eaLnBrk="0" hangingPunct="0">
              <a:defRPr>
                <a:solidFill>
                  <a:schemeClr val="tx1"/>
                </a:solidFill>
                <a:latin typeface="Calibri" pitchFamily="34" charset="0"/>
                <a:cs typeface="Arial" pitchFamily="34" charset="0"/>
              </a:defRPr>
            </a:lvl3pPr>
            <a:lvl4pPr marL="1600200" indent="-228600" defTabSz="409575" eaLnBrk="0" hangingPunct="0">
              <a:defRPr>
                <a:solidFill>
                  <a:schemeClr val="tx1"/>
                </a:solidFill>
                <a:latin typeface="Calibri" pitchFamily="34" charset="0"/>
                <a:cs typeface="Arial" pitchFamily="34" charset="0"/>
              </a:defRPr>
            </a:lvl4pPr>
            <a:lvl5pPr marL="2057400" indent="-228600" defTabSz="409575" eaLnBrk="0" hangingPunct="0">
              <a:defRPr>
                <a:solidFill>
                  <a:schemeClr val="tx1"/>
                </a:solidFill>
                <a:latin typeface="Calibri" pitchFamily="34" charset="0"/>
                <a:cs typeface="Arial" pitchFamily="34" charset="0"/>
              </a:defRPr>
            </a:lvl5pPr>
            <a:lvl6pPr marL="2514600" indent="-228600" defTabSz="4095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095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095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0957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a:spcBef>
                <a:spcPct val="0"/>
              </a:spcBef>
              <a:spcAft>
                <a:spcPct val="0"/>
              </a:spcAft>
              <a:defRPr/>
            </a:pPr>
            <a:r>
              <a:rPr lang="en-US" sz="4200" b="1">
                <a:solidFill>
                  <a:srgbClr val="4F5858"/>
                </a:solidFill>
                <a:latin typeface="Trebuchet MS" pitchFamily="34" charset="0"/>
                <a:sym typeface="Trebuchet MS" pitchFamily="34" charset="0"/>
              </a:rPr>
              <a:t>Improving</a:t>
            </a:r>
            <a:r>
              <a:rPr lang="en-US" sz="4200">
                <a:solidFill>
                  <a:srgbClr val="4F5858"/>
                </a:solidFill>
                <a:latin typeface="Trebuchet MS" pitchFamily="34" charset="0"/>
                <a:sym typeface="Trebuchet MS" pitchFamily="34" charset="0"/>
              </a:rPr>
              <a:t> </a:t>
            </a:r>
            <a:r>
              <a:rPr lang="en-US" sz="3800">
                <a:solidFill>
                  <a:srgbClr val="4F5858"/>
                </a:solidFill>
                <a:latin typeface="Trebuchet MS" pitchFamily="34" charset="0"/>
                <a:sym typeface="Trebuchet MS" pitchFamily="34" charset="0"/>
              </a:rPr>
              <a:t>health care access and outcomes for the </a:t>
            </a:r>
            <a:r>
              <a:rPr lang="en-US" sz="4200" b="1">
                <a:solidFill>
                  <a:srgbClr val="4F5858"/>
                </a:solidFill>
                <a:latin typeface="Trebuchet MS" pitchFamily="34" charset="0"/>
                <a:sym typeface="Trebuchet MS" pitchFamily="34" charset="0"/>
              </a:rPr>
              <a:t>people</a:t>
            </a:r>
            <a:r>
              <a:rPr lang="en-US" sz="4200">
                <a:solidFill>
                  <a:srgbClr val="4F5858"/>
                </a:solidFill>
                <a:latin typeface="Trebuchet MS" pitchFamily="34" charset="0"/>
                <a:sym typeface="Trebuchet MS" pitchFamily="34" charset="0"/>
              </a:rPr>
              <a:t> </a:t>
            </a:r>
            <a:r>
              <a:rPr lang="en-US" sz="3800">
                <a:solidFill>
                  <a:srgbClr val="4F5858"/>
                </a:solidFill>
                <a:latin typeface="Trebuchet MS" pitchFamily="34" charset="0"/>
                <a:sym typeface="Trebuchet MS" pitchFamily="34" charset="0"/>
              </a:rPr>
              <a:t>we serve while demonstrating sound stewardship of financial </a:t>
            </a:r>
            <a:r>
              <a:rPr lang="en-US" sz="4200" b="1">
                <a:solidFill>
                  <a:srgbClr val="4F5858"/>
                </a:solidFill>
                <a:latin typeface="Trebuchet MS" pitchFamily="34" charset="0"/>
                <a:sym typeface="Trebuchet MS" pitchFamily="34" charset="0"/>
              </a:rPr>
              <a:t>resources</a:t>
            </a:r>
            <a:endParaRPr lang="en-US" sz="3800" b="1">
              <a:solidFill>
                <a:srgbClr val="4F5858"/>
              </a:solidFill>
              <a:latin typeface="Trebuchet MS" pitchFamily="34" charset="0"/>
              <a:sym typeface="Trebuchet MS" pitchFamily="34" charset="0"/>
            </a:endParaRPr>
          </a:p>
          <a:p>
            <a:pPr eaLnBrk="1" fontAlgn="base">
              <a:spcBef>
                <a:spcPct val="0"/>
              </a:spcBef>
              <a:spcAft>
                <a:spcPct val="0"/>
              </a:spcAft>
              <a:defRPr/>
            </a:pPr>
            <a:endParaRPr lang="en-US">
              <a:solidFill>
                <a:srgbClr val="4F5858"/>
              </a:solidFill>
              <a:latin typeface="Trebuchet MS" pitchFamily="34" charset="0"/>
              <a:sym typeface="Trebuchet MS" pitchFamily="34" charset="0"/>
            </a:endParaRPr>
          </a:p>
        </p:txBody>
      </p:sp>
      <p:sp>
        <p:nvSpPr>
          <p:cNvPr id="4" name="Slide Number Placeholder 1"/>
          <p:cNvSpPr>
            <a:spLocks noGrp="1"/>
          </p:cNvSpPr>
          <p:nvPr>
            <p:ph type="sldNum" sz="quarter" idx="10"/>
          </p:nvPr>
        </p:nvSpPr>
        <p:spPr/>
        <p:txBody>
          <a:bodyPr/>
          <a:lstStyle>
            <a:lvl1pPr defTabSz="914400" hangingPunct="1">
              <a:defRPr>
                <a:latin typeface="Calibri" pitchFamily="34" charset="0"/>
              </a:defRPr>
            </a:lvl1pPr>
          </a:lstStyle>
          <a:p>
            <a:pPr>
              <a:defRPr/>
            </a:pPr>
            <a:fld id="{E798210C-DAFA-47FF-964C-6A8F73CD75A8}" type="slidenum">
              <a:rPr lang="en-US"/>
              <a:pPr>
                <a:defRPr/>
              </a:pPr>
              <a:t>‹#›</a:t>
            </a:fld>
            <a:endParaRPr lang="en-US"/>
          </a:p>
        </p:txBody>
      </p:sp>
    </p:spTree>
    <p:extLst>
      <p:ext uri="{BB962C8B-B14F-4D97-AF65-F5344CB8AC3E}">
        <p14:creationId xmlns:p14="http://schemas.microsoft.com/office/powerpoint/2010/main" val="411963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1549364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837905" y="642939"/>
            <a:ext cx="10516195" cy="813039"/>
          </a:xfrm>
          <a:prstGeom prst="rect">
            <a:avLst/>
          </a:prstGeom>
        </p:spPr>
        <p:txBody>
          <a:bodyPr/>
          <a:lstStyle>
            <a:lvl1pPr algn="ctr">
              <a:defRPr sz="4200">
                <a:solidFill>
                  <a:schemeClr val="tx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837905" y="1714501"/>
            <a:ext cx="10516195" cy="4234815"/>
          </a:xfrm>
          <a:prstGeom prst="rect">
            <a:avLst/>
          </a:prstGeom>
        </p:spPr>
        <p:txBody>
          <a:bodyPr lIns="64288" tIns="32144" rIns="64288" bIns="32144"/>
          <a:lstStyle>
            <a:lvl1pPr marL="241080" indent="-241080">
              <a:spcBef>
                <a:spcPts val="540"/>
              </a:spcBef>
              <a:buFont typeface="Arial" panose="020B0604020202020204" pitchFamily="34" charset="0"/>
              <a:buChar char="•"/>
              <a:defRPr sz="2500" baseline="0">
                <a:solidFill>
                  <a:schemeClr val="tx1"/>
                </a:solidFill>
              </a:defRPr>
            </a:lvl1pPr>
            <a:lvl2pPr marL="562521" indent="-241080">
              <a:spcBef>
                <a:spcPts val="540"/>
              </a:spcBef>
              <a:buSzPct val="75000"/>
              <a:buFont typeface="Wingdings" panose="05000000000000000000" pitchFamily="2" charset="2"/>
              <a:buChar char="Ø"/>
              <a:defRPr sz="2200" baseline="0">
                <a:solidFill>
                  <a:schemeClr val="tx1"/>
                </a:solidFill>
              </a:defRPr>
            </a:lvl2pPr>
            <a:lvl3pPr marL="843782" indent="-200901">
              <a:spcBef>
                <a:spcPts val="540"/>
              </a:spcBef>
              <a:buSzPct val="75000"/>
              <a:buFont typeface="Wingdings" panose="05000000000000000000" pitchFamily="2" charset="2"/>
              <a:buChar char="§"/>
              <a:defRPr sz="2000">
                <a:solidFill>
                  <a:schemeClr val="tx1"/>
                </a:solidFill>
              </a:defRPr>
            </a:lvl3pPr>
            <a:lvl4pPr marL="1041335" indent="-154024">
              <a:spcBef>
                <a:spcPts val="540"/>
              </a:spcBef>
              <a:buFont typeface="Arial" panose="020B0604020202020204" pitchFamily="34" charset="0"/>
              <a:buChar char="•"/>
              <a:defRPr sz="1700">
                <a:solidFill>
                  <a:schemeClr val="tx1"/>
                </a:solidFill>
              </a:defRPr>
            </a:lvl4pPr>
            <a:lvl5pPr marL="964323" indent="-321440">
              <a:spcBef>
                <a:spcPts val="54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1"/>
          </p:nvPr>
        </p:nvSpPr>
        <p:spPr/>
        <p:txBody>
          <a:bodyPr/>
          <a:lstStyle>
            <a:lvl1pPr defTabSz="914400" hangingPunct="1">
              <a:defRPr>
                <a:latin typeface="Calibri" pitchFamily="34" charset="0"/>
              </a:defRPr>
            </a:lvl1pPr>
          </a:lstStyle>
          <a:p>
            <a:pPr>
              <a:defRPr/>
            </a:pPr>
            <a:fld id="{313D3CC9-2386-46E6-8250-FD7A4C64E9ED}" type="slidenum">
              <a:rPr lang="en-US"/>
              <a:pPr>
                <a:defRPr/>
              </a:pPr>
              <a:t>‹#›</a:t>
            </a:fld>
            <a:endParaRPr lang="en-US"/>
          </a:p>
        </p:txBody>
      </p:sp>
    </p:spTree>
    <p:extLst>
      <p:ext uri="{BB962C8B-B14F-4D97-AF65-F5344CB8AC3E}">
        <p14:creationId xmlns:p14="http://schemas.microsoft.com/office/powerpoint/2010/main" val="1236491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p:nvPr>
        </p:nvSpPr>
        <p:spPr>
          <a:xfrm>
            <a:off x="840110" y="642942"/>
            <a:ext cx="10518457" cy="816531"/>
          </a:xfrm>
          <a:prstGeom prst="rect">
            <a:avLst/>
          </a:prstGeom>
        </p:spPr>
        <p:txBody>
          <a:bodyPr vert="horz" lIns="64288" tIns="32144" rIns="64288" bIns="32144" rtlCol="0" anchor="ctr">
            <a:normAutofit/>
          </a:bodyPr>
          <a:lstStyle>
            <a:lvl1pPr>
              <a:defRPr lang="en-US" sz="4200" b="1" i="1" u="none" baseline="0" dirty="0">
                <a:solidFill>
                  <a:schemeClr val="tx1"/>
                </a:solidFill>
                <a:latin typeface="+mj-lt"/>
                <a:ea typeface="+mj-ea"/>
                <a:cs typeface="+mj-cs"/>
              </a:defRPr>
            </a:lvl1pPr>
          </a:lstStyle>
          <a:p>
            <a:pPr lvl="0"/>
            <a:r>
              <a:rPr lang="en-US"/>
              <a:t>Click to edit Master text styles</a:t>
            </a:r>
          </a:p>
        </p:txBody>
      </p:sp>
      <p:sp>
        <p:nvSpPr>
          <p:cNvPr id="5" name="Content Placeholder 4"/>
          <p:cNvSpPr>
            <a:spLocks noGrp="1"/>
          </p:cNvSpPr>
          <p:nvPr>
            <p:ph sz="quarter" idx="20"/>
          </p:nvPr>
        </p:nvSpPr>
        <p:spPr>
          <a:xfrm>
            <a:off x="711520" y="1716644"/>
            <a:ext cx="3454717" cy="3645456"/>
          </a:xfrm>
          <a:prstGeom prst="rect">
            <a:avLst/>
          </a:prstGeom>
          <a:ln w="19050">
            <a:solidFill>
              <a:schemeClr val="tx1"/>
            </a:solidFill>
          </a:ln>
          <a:effectLst>
            <a:reflection blurRad="6350" stA="52000" endA="300" endPos="35000" dir="5400000" sy="-100000" algn="bl" rotWithShape="0"/>
          </a:effectLst>
        </p:spPr>
        <p:txBody>
          <a:bodyPr lIns="64288" tIns="32144" rIns="64288" bIns="32144"/>
          <a:lstStyle>
            <a:lvl1pPr>
              <a:defRPr lang="en-US" baseline="0" dirty="0">
                <a:solidFill>
                  <a:schemeClr val="tx1"/>
                </a:solidFill>
              </a:defRPr>
            </a:lvl1pPr>
          </a:lstStyle>
          <a:p>
            <a:pPr lvl="0"/>
            <a:r>
              <a:rPr lang="en-US"/>
              <a:t>Click to edit Master text styles</a:t>
            </a:r>
          </a:p>
        </p:txBody>
      </p:sp>
      <p:sp>
        <p:nvSpPr>
          <p:cNvPr id="10" name="Content Placeholder 4"/>
          <p:cNvSpPr>
            <a:spLocks noGrp="1"/>
          </p:cNvSpPr>
          <p:nvPr>
            <p:ph sz="quarter" idx="21"/>
          </p:nvPr>
        </p:nvSpPr>
        <p:spPr>
          <a:xfrm>
            <a:off x="7963852" y="1716644"/>
            <a:ext cx="3454717" cy="3645456"/>
          </a:xfrm>
          <a:prstGeom prst="rect">
            <a:avLst/>
          </a:prstGeom>
          <a:ln w="19050">
            <a:solidFill>
              <a:schemeClr val="tx1"/>
            </a:solidFill>
          </a:ln>
          <a:effectLst>
            <a:reflection blurRad="6350" stA="52000" endA="300" endPos="35000" dir="5400000" sy="-100000" algn="bl" rotWithShape="0"/>
          </a:effectLst>
        </p:spPr>
        <p:txBody>
          <a:bodyPr lIns="64288" tIns="32144" rIns="64288" bIns="32144"/>
          <a:lstStyle>
            <a:lvl1pPr>
              <a:defRPr lang="en-US" baseline="0" dirty="0">
                <a:solidFill>
                  <a:schemeClr val="tx1"/>
                </a:solidFill>
              </a:defRPr>
            </a:lvl1pPr>
          </a:lstStyle>
          <a:p>
            <a:pPr lvl="0"/>
            <a:r>
              <a:rPr lang="en-US"/>
              <a:t>Click to edit Master text styles</a:t>
            </a:r>
          </a:p>
        </p:txBody>
      </p:sp>
      <p:sp>
        <p:nvSpPr>
          <p:cNvPr id="12" name="Content Placeholder 4"/>
          <p:cNvSpPr>
            <a:spLocks noGrp="1"/>
          </p:cNvSpPr>
          <p:nvPr>
            <p:ph sz="quarter" idx="22"/>
          </p:nvPr>
        </p:nvSpPr>
        <p:spPr>
          <a:xfrm>
            <a:off x="4329112" y="1716643"/>
            <a:ext cx="3454717" cy="1665208"/>
          </a:xfrm>
          <a:prstGeom prst="rect">
            <a:avLst/>
          </a:prstGeom>
          <a:ln w="19050">
            <a:solidFill>
              <a:schemeClr val="tx1"/>
            </a:solidFill>
          </a:ln>
          <a:effectLst>
            <a:reflection blurRad="6350" stA="52000" endA="300" endPos="35000" dir="5400000" sy="-100000" algn="bl" rotWithShape="0"/>
          </a:effectLst>
        </p:spPr>
        <p:txBody>
          <a:bodyPr lIns="64288" tIns="32144" rIns="64288" bIns="32144"/>
          <a:lstStyle>
            <a:lvl1pPr>
              <a:defRPr lang="en-US" baseline="0" dirty="0">
                <a:solidFill>
                  <a:schemeClr val="tx1"/>
                </a:solidFill>
              </a:defRPr>
            </a:lvl1pPr>
          </a:lstStyle>
          <a:p>
            <a:pPr lvl="0"/>
            <a:r>
              <a:rPr lang="en-US"/>
              <a:t>Click to edit Master text styles</a:t>
            </a:r>
          </a:p>
        </p:txBody>
      </p:sp>
      <p:sp>
        <p:nvSpPr>
          <p:cNvPr id="16" name="Content Placeholder 4"/>
          <p:cNvSpPr>
            <a:spLocks noGrp="1"/>
          </p:cNvSpPr>
          <p:nvPr>
            <p:ph sz="quarter" idx="23"/>
          </p:nvPr>
        </p:nvSpPr>
        <p:spPr>
          <a:xfrm>
            <a:off x="4329112" y="3696891"/>
            <a:ext cx="3454717" cy="1665208"/>
          </a:xfrm>
          <a:prstGeom prst="rect">
            <a:avLst/>
          </a:prstGeom>
          <a:ln w="19050">
            <a:solidFill>
              <a:schemeClr val="tx1"/>
            </a:solidFill>
          </a:ln>
          <a:effectLst>
            <a:reflection blurRad="6350" stA="52000" endA="300" endPos="35000" dir="5400000" sy="-100000" algn="bl" rotWithShape="0"/>
          </a:effectLst>
        </p:spPr>
        <p:txBody>
          <a:bodyPr lIns="64288" tIns="32144" rIns="64288" bIns="32144"/>
          <a:lstStyle>
            <a:lvl1pPr>
              <a:defRPr lang="en-US" baseline="0" dirty="0">
                <a:solidFill>
                  <a:schemeClr val="tx1"/>
                </a:solidFill>
              </a:defRPr>
            </a:lvl1pPr>
          </a:lstStyle>
          <a:p>
            <a:pPr lvl="0"/>
            <a:r>
              <a:rPr lang="en-US"/>
              <a:t>Click to edit Master text styles</a:t>
            </a:r>
          </a:p>
        </p:txBody>
      </p:sp>
      <p:sp>
        <p:nvSpPr>
          <p:cNvPr id="7" name="Slide Number Placeholder 2"/>
          <p:cNvSpPr>
            <a:spLocks noGrp="1"/>
          </p:cNvSpPr>
          <p:nvPr>
            <p:ph type="sldNum" sz="quarter" idx="24"/>
          </p:nvPr>
        </p:nvSpPr>
        <p:spPr/>
        <p:txBody>
          <a:bodyPr/>
          <a:lstStyle>
            <a:lvl1pPr defTabSz="914400" hangingPunct="1">
              <a:defRPr>
                <a:latin typeface="Calibri" pitchFamily="34" charset="0"/>
              </a:defRPr>
            </a:lvl1pPr>
          </a:lstStyle>
          <a:p>
            <a:pPr>
              <a:defRPr/>
            </a:pPr>
            <a:fld id="{42B89F91-2054-435B-9D3D-7A00AA9AD8E5}" type="slidenum">
              <a:rPr lang="en-US"/>
              <a:pPr>
                <a:defRPr/>
              </a:pPr>
              <a:t>‹#›</a:t>
            </a:fld>
            <a:endParaRPr lang="en-US" dirty="0"/>
          </a:p>
        </p:txBody>
      </p:sp>
    </p:spTree>
    <p:extLst>
      <p:ext uri="{BB962C8B-B14F-4D97-AF65-F5344CB8AC3E}">
        <p14:creationId xmlns:p14="http://schemas.microsoft.com/office/powerpoint/2010/main" val="3839197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5" name="Picture 4" descr="&quot;&quot;"/>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37448" t="21953" r="38610" b="26798"/>
          <a:stretch/>
        </p:blipFill>
        <p:spPr>
          <a:xfrm>
            <a:off x="5014656" y="1802073"/>
            <a:ext cx="1256405" cy="2591334"/>
          </a:xfrm>
          <a:prstGeom prst="rect">
            <a:avLst/>
          </a:prstGeom>
        </p:spPr>
      </p:pic>
      <p:sp>
        <p:nvSpPr>
          <p:cNvPr id="4" name="Text Placeholder 4"/>
          <p:cNvSpPr>
            <a:spLocks noGrp="1"/>
          </p:cNvSpPr>
          <p:nvPr>
            <p:ph type="body" sz="quarter" idx="11"/>
          </p:nvPr>
        </p:nvSpPr>
        <p:spPr>
          <a:xfrm>
            <a:off x="381004" y="2050252"/>
            <a:ext cx="4821135" cy="1820708"/>
          </a:xfrm>
          <a:prstGeom prst="rect">
            <a:avLst/>
          </a:prstGeom>
        </p:spPr>
        <p:txBody>
          <a:bodyPr lIns="64288" tIns="32144" rIns="64288" bIns="32144" anchor="ctr"/>
          <a:lstStyle>
            <a:lvl1pPr marL="0" indent="0">
              <a:buNone/>
              <a:defRPr sz="4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6"/>
          <p:cNvSpPr>
            <a:spLocks noGrp="1"/>
          </p:cNvSpPr>
          <p:nvPr>
            <p:ph type="body" sz="quarter" idx="12"/>
          </p:nvPr>
        </p:nvSpPr>
        <p:spPr>
          <a:xfrm>
            <a:off x="6146486" y="1350169"/>
            <a:ext cx="5366385" cy="3516868"/>
          </a:xfrm>
          <a:prstGeom prst="rect">
            <a:avLst/>
          </a:prstGeom>
        </p:spPr>
        <p:txBody>
          <a:bodyPr lIns="64288" tIns="32144" rIns="64288" bIns="32144"/>
          <a:lstStyle>
            <a:lvl1pPr>
              <a:defRPr lang="en-US" sz="2500" baseline="0" smtClean="0">
                <a:solidFill>
                  <a:schemeClr val="tx1"/>
                </a:solidFill>
              </a:defRPr>
            </a:lvl1pPr>
            <a:lvl2pPr>
              <a:defRPr lang="en-US" sz="2200" baseline="0" smtClean="0">
                <a:solidFill>
                  <a:schemeClr val="tx1"/>
                </a:solidFill>
              </a:defRPr>
            </a:lvl2pPr>
            <a:lvl3pPr>
              <a:defRPr lang="en-US" sz="2000" smtClean="0">
                <a:solidFill>
                  <a:schemeClr val="tx1"/>
                </a:solidFill>
              </a:defRPr>
            </a:lvl3pPr>
            <a:lvl4pPr>
              <a:defRPr lang="en-US" sz="1700" smtClean="0">
                <a:solidFill>
                  <a:schemeClr val="tx1"/>
                </a:solidFill>
              </a:defRPr>
            </a:lvl4pPr>
            <a:lvl5pPr>
              <a:defRPr lang="en-US">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2"/>
          <p:cNvSpPr>
            <a:spLocks noGrp="1"/>
          </p:cNvSpPr>
          <p:nvPr>
            <p:ph type="sldNum" sz="quarter" idx="13"/>
          </p:nvPr>
        </p:nvSpPr>
        <p:spPr/>
        <p:txBody>
          <a:bodyPr/>
          <a:lstStyle>
            <a:lvl1pPr defTabSz="914400" hangingPunct="1">
              <a:defRPr>
                <a:latin typeface="Calibri" pitchFamily="34" charset="0"/>
              </a:defRPr>
            </a:lvl1pPr>
          </a:lstStyle>
          <a:p>
            <a:pPr>
              <a:defRPr/>
            </a:pPr>
            <a:fld id="{879E211C-262F-41E6-AA6F-96958320DDD1}" type="slidenum">
              <a:rPr lang="en-US"/>
              <a:pPr>
                <a:defRPr/>
              </a:pPr>
              <a:t>‹#›</a:t>
            </a:fld>
            <a:endParaRPr lang="en-US" dirty="0"/>
          </a:p>
        </p:txBody>
      </p:sp>
    </p:spTree>
    <p:extLst>
      <p:ext uri="{BB962C8B-B14F-4D97-AF65-F5344CB8AC3E}">
        <p14:creationId xmlns:p14="http://schemas.microsoft.com/office/powerpoint/2010/main" val="4024339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0" y="1839916"/>
            <a:ext cx="12192000" cy="2803525"/>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1" tIns="41025" rIns="82051" bIns="41025" anchor="ctr"/>
          <a:lstStyle/>
          <a:p>
            <a:pPr algn="ctr" defTabSz="410730" fontAlgn="base" hangingPunct="0">
              <a:spcBef>
                <a:spcPct val="0"/>
              </a:spcBef>
              <a:spcAft>
                <a:spcPct val="0"/>
              </a:spcAft>
              <a:defRPr/>
            </a:pPr>
            <a:endParaRPr lang="en-US" dirty="0">
              <a:solidFill>
                <a:srgbClr val="FFFFFF"/>
              </a:solidFill>
              <a:sym typeface="Trebuchet MS" pitchFamily="-100" charset="0"/>
            </a:endParaRPr>
          </a:p>
        </p:txBody>
      </p:sp>
      <p:sp>
        <p:nvSpPr>
          <p:cNvPr id="6" name="Text Placeholder 11"/>
          <p:cNvSpPr>
            <a:spLocks noGrp="1"/>
          </p:cNvSpPr>
          <p:nvPr>
            <p:ph type="body" sz="quarter" idx="13"/>
          </p:nvPr>
        </p:nvSpPr>
        <p:spPr>
          <a:xfrm>
            <a:off x="1595442" y="2383381"/>
            <a:ext cx="4645660" cy="1717357"/>
          </a:xfrm>
          <a:prstGeom prst="rect">
            <a:avLst/>
          </a:prstGeom>
        </p:spPr>
        <p:txBody>
          <a:bodyPr lIns="64288" tIns="32144" rIns="64288" bIns="32144" anchor="ctr"/>
          <a:lstStyle>
            <a:lvl1pPr marL="0" indent="0">
              <a:buNone/>
              <a:defRPr sz="4400"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a:t>Click to edit Master text styles</a:t>
            </a:r>
          </a:p>
        </p:txBody>
      </p:sp>
      <p:sp>
        <p:nvSpPr>
          <p:cNvPr id="5" name="Content Placeholder 4"/>
          <p:cNvSpPr>
            <a:spLocks noGrp="1"/>
          </p:cNvSpPr>
          <p:nvPr>
            <p:ph sz="quarter" idx="12"/>
          </p:nvPr>
        </p:nvSpPr>
        <p:spPr>
          <a:xfrm>
            <a:off x="6798333" y="1468280"/>
            <a:ext cx="4470400" cy="3547544"/>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lIns="64288" tIns="32144" rIns="64288" bIns="32144"/>
          <a:lstStyle>
            <a:lvl1pPr marL="0" marR="0" indent="0" algn="ctr" defTabSz="820499" rtl="0" eaLnBrk="1" fontAlgn="auto" latinLnBrk="0" hangingPunct="1">
              <a:lnSpc>
                <a:spcPct val="100000"/>
              </a:lnSpc>
              <a:spcBef>
                <a:spcPct val="20000"/>
              </a:spcBef>
              <a:spcAft>
                <a:spcPts val="0"/>
              </a:spcAft>
              <a:buClrTx/>
              <a:buSzTx/>
              <a:buFont typeface="Arial" pitchFamily="34" charset="0"/>
              <a:buNone/>
              <a:tabLst/>
              <a:defRPr sz="2000" b="1" i="1" baseline="0">
                <a:solidFill>
                  <a:schemeClr val="tx1">
                    <a:lumMod val="50000"/>
                  </a:schemeClr>
                </a:solidFill>
                <a:effectLst/>
              </a:defRPr>
            </a:lvl1pPr>
          </a:lstStyle>
          <a:p>
            <a:pPr lvl="0"/>
            <a:r>
              <a:rPr lang="en-US"/>
              <a:t>Click to edit Master text styles</a:t>
            </a:r>
          </a:p>
        </p:txBody>
      </p:sp>
      <p:sp>
        <p:nvSpPr>
          <p:cNvPr id="7" name="Slide Number Placeholder 2"/>
          <p:cNvSpPr>
            <a:spLocks noGrp="1"/>
          </p:cNvSpPr>
          <p:nvPr>
            <p:ph type="sldNum" sz="quarter" idx="14"/>
          </p:nvPr>
        </p:nvSpPr>
        <p:spPr/>
        <p:txBody>
          <a:bodyPr/>
          <a:lstStyle>
            <a:lvl1pPr defTabSz="914400" hangingPunct="1">
              <a:defRPr>
                <a:latin typeface="Calibri" pitchFamily="34" charset="0"/>
              </a:defRPr>
            </a:lvl1pPr>
          </a:lstStyle>
          <a:p>
            <a:pPr>
              <a:defRPr/>
            </a:pPr>
            <a:fld id="{F112BFA0-FCBB-42D8-81B3-7F97E2CC7FBE}" type="slidenum">
              <a:rPr lang="en-US"/>
              <a:pPr>
                <a:defRPr/>
              </a:pPr>
              <a:t>‹#›</a:t>
            </a:fld>
            <a:endParaRPr lang="en-US" dirty="0"/>
          </a:p>
        </p:txBody>
      </p:sp>
    </p:spTree>
    <p:extLst>
      <p:ext uri="{BB962C8B-B14F-4D97-AF65-F5344CB8AC3E}">
        <p14:creationId xmlns:p14="http://schemas.microsoft.com/office/powerpoint/2010/main" val="4102783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4" name="Rectangle 3" descr="&quot;&quot;"/>
          <p:cNvSpPr/>
          <p:nvPr userDrawn="1"/>
        </p:nvSpPr>
        <p:spPr>
          <a:xfrm>
            <a:off x="0" y="1839916"/>
            <a:ext cx="12192000" cy="2803525"/>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1" tIns="41025" rIns="82051" bIns="41025" anchor="ctr"/>
          <a:lstStyle/>
          <a:p>
            <a:pPr algn="ctr" defTabSz="410730" fontAlgn="base" hangingPunct="0">
              <a:spcBef>
                <a:spcPct val="0"/>
              </a:spcBef>
              <a:spcAft>
                <a:spcPct val="0"/>
              </a:spcAft>
              <a:defRPr/>
            </a:pPr>
            <a:endParaRPr lang="en-US" dirty="0">
              <a:solidFill>
                <a:srgbClr val="FFFFFF"/>
              </a:solidFill>
              <a:sym typeface="Trebuchet MS" pitchFamily="-100" charset="0"/>
            </a:endParaRPr>
          </a:p>
        </p:txBody>
      </p:sp>
      <p:sp>
        <p:nvSpPr>
          <p:cNvPr id="11" name="Text Placeholder 11"/>
          <p:cNvSpPr>
            <a:spLocks noGrp="1"/>
          </p:cNvSpPr>
          <p:nvPr>
            <p:ph type="body" sz="quarter" idx="13"/>
          </p:nvPr>
        </p:nvSpPr>
        <p:spPr>
          <a:xfrm>
            <a:off x="1594487" y="2385304"/>
            <a:ext cx="4645660" cy="1717357"/>
          </a:xfrm>
          <a:prstGeom prst="rect">
            <a:avLst/>
          </a:prstGeom>
        </p:spPr>
        <p:txBody>
          <a:bodyPr lIns="64288" tIns="32144" rIns="64288" bIns="32144" anchor="ctr"/>
          <a:lstStyle>
            <a:lvl1pPr>
              <a:defRPr lang="en-US" sz="4400" b="1" dirty="0">
                <a:solidFill>
                  <a:schemeClr val="tx1">
                    <a:lumMod val="50000"/>
                  </a:schemeClr>
                </a:solidFill>
              </a:defRPr>
            </a:lvl1pPr>
          </a:lstStyle>
          <a:p>
            <a:pPr lvl="0"/>
            <a:r>
              <a:rPr lang="en-US"/>
              <a:t>Click to edit Master text styles</a:t>
            </a:r>
          </a:p>
        </p:txBody>
      </p:sp>
      <p:sp>
        <p:nvSpPr>
          <p:cNvPr id="10" name="Text Placeholder 9"/>
          <p:cNvSpPr>
            <a:spLocks noGrp="1"/>
          </p:cNvSpPr>
          <p:nvPr>
            <p:ph type="body" sz="quarter" idx="10"/>
          </p:nvPr>
        </p:nvSpPr>
        <p:spPr>
          <a:xfrm>
            <a:off x="6541368" y="874078"/>
            <a:ext cx="4984328" cy="2803842"/>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lIns="64288" tIns="32144" rIns="64288" bIns="32144" anchor="ctr"/>
          <a:lstStyle>
            <a:lvl1pPr marL="284135" indent="-284135">
              <a:buSzPct val="100000"/>
              <a:buFont typeface="Arial" panose="020B0604020202020204" pitchFamily="34" charset="0"/>
              <a:buChar char="•"/>
              <a:defRPr sz="3100">
                <a:solidFill>
                  <a:schemeClr val="tx1"/>
                </a:solidFill>
              </a:defRPr>
            </a:lvl1pPr>
          </a:lstStyle>
          <a:p>
            <a:pPr lvl="0"/>
            <a:r>
              <a:rPr lang="en-US"/>
              <a:t>Click to edit Master text styles</a:t>
            </a:r>
          </a:p>
        </p:txBody>
      </p:sp>
      <p:sp>
        <p:nvSpPr>
          <p:cNvPr id="5" name="Slide Number Placeholder 5"/>
          <p:cNvSpPr>
            <a:spLocks noGrp="1"/>
          </p:cNvSpPr>
          <p:nvPr>
            <p:ph type="sldNum" sz="quarter" idx="14"/>
          </p:nvPr>
        </p:nvSpPr>
        <p:spPr/>
        <p:txBody>
          <a:bodyPr/>
          <a:lstStyle>
            <a:lvl1pPr defTabSz="914400" hangingPunct="1">
              <a:defRPr>
                <a:latin typeface="Calibri" pitchFamily="34" charset="0"/>
              </a:defRPr>
            </a:lvl1pPr>
          </a:lstStyle>
          <a:p>
            <a:pPr>
              <a:defRPr/>
            </a:pPr>
            <a:fld id="{2660E917-3198-4373-9A36-82C8E92E4BF3}" type="slidenum">
              <a:rPr lang="en-US"/>
              <a:pPr>
                <a:defRPr/>
              </a:pPr>
              <a:t>‹#›</a:t>
            </a:fld>
            <a:endParaRPr lang="en-US" dirty="0"/>
          </a:p>
        </p:txBody>
      </p:sp>
    </p:spTree>
    <p:extLst>
      <p:ext uri="{BB962C8B-B14F-4D97-AF65-F5344CB8AC3E}">
        <p14:creationId xmlns:p14="http://schemas.microsoft.com/office/powerpoint/2010/main" val="3324222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9" name="Rectangle 8" descr="&quot;&quot;"/>
          <p:cNvSpPr/>
          <p:nvPr userDrawn="1"/>
        </p:nvSpPr>
        <p:spPr>
          <a:xfrm>
            <a:off x="1881717" y="4816475"/>
            <a:ext cx="10310283" cy="806450"/>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1" tIns="41025" rIns="82051" bIns="41025" anchor="ctr"/>
          <a:lstStyle/>
          <a:p>
            <a:pPr defTabSz="410730" fontAlgn="base" hangingPunct="0">
              <a:spcBef>
                <a:spcPct val="0"/>
              </a:spcBef>
              <a:spcAft>
                <a:spcPct val="0"/>
              </a:spcAft>
              <a:buFont typeface="Calibri" pitchFamily="34" charset="0"/>
              <a:buNone/>
              <a:defRPr/>
            </a:pPr>
            <a:endParaRPr lang="en-US" sz="3200" dirty="0">
              <a:solidFill>
                <a:srgbClr val="4F5858">
                  <a:lumMod val="75000"/>
                  <a:lumOff val="25000"/>
                </a:srgbClr>
              </a:solidFill>
              <a:sym typeface="Trebuchet MS" pitchFamily="-100" charset="0"/>
            </a:endParaRPr>
          </a:p>
        </p:txBody>
      </p:sp>
      <p:sp>
        <p:nvSpPr>
          <p:cNvPr id="10" name="Rectangle 9" descr="&quot;&quot;"/>
          <p:cNvSpPr/>
          <p:nvPr userDrawn="1"/>
        </p:nvSpPr>
        <p:spPr>
          <a:xfrm>
            <a:off x="1881717" y="3271838"/>
            <a:ext cx="10310283" cy="8048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1" tIns="41025" rIns="82051" bIns="41025" anchor="ctr"/>
          <a:lstStyle/>
          <a:p>
            <a:pPr defTabSz="410730" fontAlgn="base" hangingPunct="0">
              <a:spcBef>
                <a:spcPct val="0"/>
              </a:spcBef>
              <a:spcAft>
                <a:spcPct val="0"/>
              </a:spcAft>
              <a:buFont typeface="Calibri" pitchFamily="34" charset="0"/>
              <a:buNone/>
              <a:defRPr/>
            </a:pPr>
            <a:endParaRPr lang="en-US" sz="3200" dirty="0">
              <a:solidFill>
                <a:srgbClr val="4F5858">
                  <a:lumMod val="75000"/>
                  <a:lumOff val="25000"/>
                </a:srgbClr>
              </a:solidFill>
              <a:sym typeface="Trebuchet MS" pitchFamily="-100" charset="0"/>
            </a:endParaRPr>
          </a:p>
        </p:txBody>
      </p:sp>
      <p:sp>
        <p:nvSpPr>
          <p:cNvPr id="11" name="Rectangle 10" descr="&quot;&quot;"/>
          <p:cNvSpPr/>
          <p:nvPr userDrawn="1"/>
        </p:nvSpPr>
        <p:spPr>
          <a:xfrm>
            <a:off x="1881717" y="1716088"/>
            <a:ext cx="10310283" cy="806450"/>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51" tIns="41025" rIns="82051" bIns="41025" anchor="ctr"/>
          <a:lstStyle/>
          <a:p>
            <a:pPr defTabSz="410730" fontAlgn="base" hangingPunct="0">
              <a:spcBef>
                <a:spcPct val="0"/>
              </a:spcBef>
              <a:spcAft>
                <a:spcPct val="0"/>
              </a:spcAft>
              <a:buFont typeface="Calibri" pitchFamily="34" charset="0"/>
              <a:buNone/>
              <a:defRPr/>
            </a:pPr>
            <a:endParaRPr lang="en-US" sz="3200" dirty="0">
              <a:solidFill>
                <a:srgbClr val="4F5858">
                  <a:lumMod val="75000"/>
                  <a:lumOff val="25000"/>
                </a:srgbClr>
              </a:solidFill>
              <a:sym typeface="Trebuchet MS" pitchFamily="-100" charset="0"/>
            </a:endParaRPr>
          </a:p>
        </p:txBody>
      </p:sp>
      <p:sp>
        <p:nvSpPr>
          <p:cNvPr id="12" name="Text Placeholder 7"/>
          <p:cNvSpPr>
            <a:spLocks noGrp="1"/>
          </p:cNvSpPr>
          <p:nvPr>
            <p:ph type="body" sz="quarter" idx="15"/>
          </p:nvPr>
        </p:nvSpPr>
        <p:spPr>
          <a:xfrm>
            <a:off x="840110" y="160736"/>
            <a:ext cx="10518457" cy="816531"/>
          </a:xfrm>
          <a:prstGeom prst="rect">
            <a:avLst/>
          </a:prstGeom>
        </p:spPr>
        <p:txBody>
          <a:bodyPr vert="horz" lIns="64288" tIns="32144" rIns="64288" bIns="32144" rtlCol="0" anchor="ctr">
            <a:normAutofit/>
          </a:bodyPr>
          <a:lstStyle>
            <a:lvl1pPr>
              <a:defRPr lang="en-US" sz="4200" b="1" i="1" u="none" baseline="0" dirty="0">
                <a:solidFill>
                  <a:schemeClr val="tx1"/>
                </a:solidFill>
                <a:latin typeface="+mj-lt"/>
                <a:ea typeface="+mj-ea"/>
                <a:cs typeface="+mj-cs"/>
              </a:defRPr>
            </a:lvl1pPr>
          </a:lstStyle>
          <a:p>
            <a:pPr lvl="0"/>
            <a:r>
              <a:rPr lang="en-US"/>
              <a:t>Click to edit Master text styles</a:t>
            </a:r>
          </a:p>
        </p:txBody>
      </p:sp>
      <p:sp>
        <p:nvSpPr>
          <p:cNvPr id="29" name="Content Placeholder 28"/>
          <p:cNvSpPr>
            <a:spLocks noGrp="1"/>
          </p:cNvSpPr>
          <p:nvPr>
            <p:ph sz="quarter" idx="25"/>
          </p:nvPr>
        </p:nvSpPr>
        <p:spPr>
          <a:xfrm>
            <a:off x="840110" y="1453875"/>
            <a:ext cx="2700337" cy="1330881"/>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57692" tIns="28845" rIns="57692" bIns="28845" anchor="ctr"/>
          <a:lstStyle>
            <a:lvl1pPr>
              <a:defRPr lang="en-US" sz="2000" i="1" baseline="0" dirty="0">
                <a:solidFill>
                  <a:schemeClr val="tx1"/>
                </a:solidFill>
                <a:effectLst/>
              </a:defRPr>
            </a:lvl1pPr>
          </a:lstStyle>
          <a:p>
            <a:pPr lvl="0"/>
            <a:r>
              <a:rPr lang="en-US"/>
              <a:t>Click to edit Master text styles</a:t>
            </a:r>
          </a:p>
        </p:txBody>
      </p:sp>
      <p:sp>
        <p:nvSpPr>
          <p:cNvPr id="21" name="Text Placeholder 20"/>
          <p:cNvSpPr>
            <a:spLocks noGrp="1"/>
          </p:cNvSpPr>
          <p:nvPr>
            <p:ph type="body" sz="quarter" idx="20"/>
          </p:nvPr>
        </p:nvSpPr>
        <p:spPr>
          <a:xfrm>
            <a:off x="3951388" y="1697355"/>
            <a:ext cx="8255317" cy="842248"/>
          </a:xfrm>
          <a:prstGeom prst="rect">
            <a:avLst/>
          </a:prstGeom>
        </p:spPr>
        <p:txBody>
          <a:bodyPr lIns="64288" tIns="32144" rIns="64288" bIns="32144" anchor="ctr"/>
          <a:lstStyle>
            <a:lvl1pPr>
              <a:defRPr lang="en-US" sz="3100" dirty="0">
                <a:solidFill>
                  <a:schemeClr val="tx1">
                    <a:lumMod val="50000"/>
                  </a:schemeClr>
                </a:solidFill>
              </a:defRPr>
            </a:lvl1pPr>
          </a:lstStyle>
          <a:p>
            <a:pPr lvl="0"/>
            <a:r>
              <a:rPr lang="en-US"/>
              <a:t>Click to edit Master text styles</a:t>
            </a:r>
          </a:p>
        </p:txBody>
      </p:sp>
      <p:sp>
        <p:nvSpPr>
          <p:cNvPr id="30" name="Content Placeholder 28"/>
          <p:cNvSpPr>
            <a:spLocks noGrp="1"/>
          </p:cNvSpPr>
          <p:nvPr>
            <p:ph sz="quarter" idx="26"/>
          </p:nvPr>
        </p:nvSpPr>
        <p:spPr>
          <a:xfrm>
            <a:off x="835348" y="3008948"/>
            <a:ext cx="2700337" cy="1330881"/>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57692" tIns="28845" rIns="57692" bIns="28845" anchor="ctr"/>
          <a:lstStyle>
            <a:lvl1pPr>
              <a:defRPr lang="en-US" sz="2000" i="1" baseline="0" dirty="0">
                <a:solidFill>
                  <a:schemeClr val="tx1"/>
                </a:solidFill>
                <a:effectLst/>
              </a:defRPr>
            </a:lvl1pPr>
          </a:lstStyle>
          <a:p>
            <a:pPr lvl="0"/>
            <a:r>
              <a:rPr lang="en-US"/>
              <a:t>Click to edit Master text styles</a:t>
            </a:r>
          </a:p>
        </p:txBody>
      </p:sp>
      <p:sp>
        <p:nvSpPr>
          <p:cNvPr id="23" name="Text Placeholder 22"/>
          <p:cNvSpPr>
            <a:spLocks noGrp="1"/>
          </p:cNvSpPr>
          <p:nvPr>
            <p:ph type="body" sz="quarter" idx="21"/>
          </p:nvPr>
        </p:nvSpPr>
        <p:spPr>
          <a:xfrm>
            <a:off x="3951388" y="3253264"/>
            <a:ext cx="8255317" cy="842248"/>
          </a:xfrm>
          <a:prstGeom prst="rect">
            <a:avLst/>
          </a:prstGeom>
        </p:spPr>
        <p:txBody>
          <a:bodyPr lIns="64288" tIns="32144" rIns="64288" bIns="32144" anchor="ctr"/>
          <a:lstStyle>
            <a:lvl1pPr>
              <a:defRPr lang="en-US" sz="3100" dirty="0">
                <a:solidFill>
                  <a:schemeClr val="tx1">
                    <a:lumMod val="50000"/>
                  </a:schemeClr>
                </a:solidFill>
              </a:defRPr>
            </a:lvl1pPr>
          </a:lstStyle>
          <a:p>
            <a:pPr lvl="0"/>
            <a:r>
              <a:rPr lang="en-US"/>
              <a:t>Click to edit Master text styles</a:t>
            </a:r>
          </a:p>
        </p:txBody>
      </p:sp>
      <p:sp>
        <p:nvSpPr>
          <p:cNvPr id="31" name="Content Placeholder 28"/>
          <p:cNvSpPr>
            <a:spLocks noGrp="1"/>
          </p:cNvSpPr>
          <p:nvPr>
            <p:ph sz="quarter" idx="27"/>
          </p:nvPr>
        </p:nvSpPr>
        <p:spPr>
          <a:xfrm>
            <a:off x="835348" y="4554146"/>
            <a:ext cx="2700337" cy="1330881"/>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57692" tIns="28845" rIns="57692" bIns="28845" anchor="ctr"/>
          <a:lstStyle>
            <a:lvl1pPr>
              <a:defRPr lang="en-US" sz="2000" i="1" baseline="0" dirty="0">
                <a:solidFill>
                  <a:schemeClr val="tx1"/>
                </a:solidFill>
                <a:effectLst/>
              </a:defRPr>
            </a:lvl1pPr>
          </a:lstStyle>
          <a:p>
            <a:pPr lvl="0"/>
            <a:r>
              <a:rPr lang="en-US"/>
              <a:t>Click to edit Master text styles</a:t>
            </a:r>
          </a:p>
        </p:txBody>
      </p:sp>
      <p:sp>
        <p:nvSpPr>
          <p:cNvPr id="4" name="Text Placeholder 3"/>
          <p:cNvSpPr>
            <a:spLocks noGrp="1"/>
          </p:cNvSpPr>
          <p:nvPr>
            <p:ph type="body" sz="quarter" idx="19"/>
          </p:nvPr>
        </p:nvSpPr>
        <p:spPr>
          <a:xfrm>
            <a:off x="3951388" y="4798457"/>
            <a:ext cx="8255317" cy="842248"/>
          </a:xfrm>
          <a:prstGeom prst="rect">
            <a:avLst/>
          </a:prstGeom>
        </p:spPr>
        <p:txBody>
          <a:bodyPr lIns="64288" tIns="32144" rIns="64288" bIns="32144" anchor="ctr"/>
          <a:lstStyle>
            <a:lvl1pPr marL="401801" indent="-401801">
              <a:buFont typeface="Calibri" panose="020F0502020204030204" pitchFamily="34" charset="0"/>
              <a:buChar char="→"/>
              <a:defRPr sz="3100">
                <a:solidFill>
                  <a:schemeClr val="tx1">
                    <a:lumMod val="50000"/>
                  </a:schemeClr>
                </a:solidFill>
              </a:defRPr>
            </a:lvl1pPr>
          </a:lstStyle>
          <a:p>
            <a:pPr lvl="0"/>
            <a:r>
              <a:rPr lang="en-US"/>
              <a:t>Click to edit Master text styles</a:t>
            </a:r>
          </a:p>
        </p:txBody>
      </p:sp>
      <p:sp>
        <p:nvSpPr>
          <p:cNvPr id="13" name="Slide Number Placeholder 2"/>
          <p:cNvSpPr>
            <a:spLocks noGrp="1"/>
          </p:cNvSpPr>
          <p:nvPr>
            <p:ph type="sldNum" sz="quarter" idx="28"/>
          </p:nvPr>
        </p:nvSpPr>
        <p:spPr/>
        <p:txBody>
          <a:bodyPr/>
          <a:lstStyle>
            <a:lvl1pPr defTabSz="914400" hangingPunct="1">
              <a:defRPr>
                <a:latin typeface="Calibri" pitchFamily="34" charset="0"/>
              </a:defRPr>
            </a:lvl1pPr>
          </a:lstStyle>
          <a:p>
            <a:pPr>
              <a:defRPr/>
            </a:pPr>
            <a:fld id="{9743832D-FF2A-442D-9BD9-8F5741D174C8}" type="slidenum">
              <a:rPr lang="en-US"/>
              <a:pPr>
                <a:defRPr/>
              </a:pPr>
              <a:t>‹#›</a:t>
            </a:fld>
            <a:endParaRPr lang="en-US" dirty="0"/>
          </a:p>
        </p:txBody>
      </p:sp>
    </p:spTree>
    <p:extLst>
      <p:ext uri="{BB962C8B-B14F-4D97-AF65-F5344CB8AC3E}">
        <p14:creationId xmlns:p14="http://schemas.microsoft.com/office/powerpoint/2010/main" val="3091602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0899" y="474859"/>
            <a:ext cx="5079680" cy="5407104"/>
          </a:xfrm>
          <a:prstGeom prst="rect">
            <a:avLst/>
          </a:prstGeom>
        </p:spPr>
        <p:txBody>
          <a:bodyPr lIns="64288" tIns="32144" rIns="64288" bIns="32144" anchor="ctr"/>
          <a:lstStyle>
            <a:lvl1pPr marL="0" indent="0">
              <a:defRPr sz="3800" b="0" baseline="0">
                <a:solidFill>
                  <a:schemeClr val="tx1"/>
                </a:solidFill>
              </a:defRPr>
            </a:lvl1pPr>
          </a:lstStyle>
          <a:p>
            <a:pPr lvl="0"/>
            <a:r>
              <a:rPr lang="en-US"/>
              <a:t>Click to edit Master text styles</a:t>
            </a:r>
          </a:p>
        </p:txBody>
      </p:sp>
      <p:sp>
        <p:nvSpPr>
          <p:cNvPr id="7" name="Content Placeholder 5"/>
          <p:cNvSpPr>
            <a:spLocks noGrp="1"/>
          </p:cNvSpPr>
          <p:nvPr>
            <p:ph sz="quarter" idx="11"/>
          </p:nvPr>
        </p:nvSpPr>
        <p:spPr>
          <a:xfrm>
            <a:off x="5978760" y="0"/>
            <a:ext cx="5791200" cy="6356822"/>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lIns="64288" tIns="32144" rIns="64288" bIns="32144" anchor="ctr"/>
          <a:lstStyle>
            <a:lvl1pPr algn="ctr">
              <a:buNone/>
              <a:defRPr sz="5600" b="1" i="1" baseline="0">
                <a:solidFill>
                  <a:schemeClr val="tx1"/>
                </a:solidFill>
              </a:defRPr>
            </a:lvl1pPr>
          </a:lstStyle>
          <a:p>
            <a:pPr lvl="0"/>
            <a:r>
              <a:rPr lang="en-US"/>
              <a:t>Click to edit Master text styles</a:t>
            </a:r>
          </a:p>
        </p:txBody>
      </p:sp>
      <p:sp>
        <p:nvSpPr>
          <p:cNvPr id="4" name="Slide Number Placeholder 4"/>
          <p:cNvSpPr>
            <a:spLocks noGrp="1"/>
          </p:cNvSpPr>
          <p:nvPr>
            <p:ph type="sldNum" sz="quarter" idx="14"/>
          </p:nvPr>
        </p:nvSpPr>
        <p:spPr/>
        <p:txBody>
          <a:bodyPr/>
          <a:lstStyle>
            <a:lvl1pPr defTabSz="914400" hangingPunct="1">
              <a:defRPr>
                <a:latin typeface="Calibri" pitchFamily="34" charset="0"/>
              </a:defRPr>
            </a:lvl1pPr>
          </a:lstStyle>
          <a:p>
            <a:pPr>
              <a:defRPr/>
            </a:pPr>
            <a:fld id="{1E1ECA50-BCBB-4483-8BD2-A56E598E06DF}" type="slidenum">
              <a:rPr lang="en-US"/>
              <a:pPr>
                <a:defRPr/>
              </a:pPr>
              <a:t>‹#›</a:t>
            </a:fld>
            <a:endParaRPr lang="en-US" dirty="0"/>
          </a:p>
        </p:txBody>
      </p:sp>
    </p:spTree>
    <p:extLst>
      <p:ext uri="{BB962C8B-B14F-4D97-AF65-F5344CB8AC3E}">
        <p14:creationId xmlns:p14="http://schemas.microsoft.com/office/powerpoint/2010/main" val="766432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p:nvPr>
        </p:nvSpPr>
        <p:spPr>
          <a:xfrm>
            <a:off x="840110" y="642942"/>
            <a:ext cx="10518457" cy="816531"/>
          </a:xfrm>
          <a:prstGeom prst="rect">
            <a:avLst/>
          </a:prstGeom>
        </p:spPr>
        <p:txBody>
          <a:bodyPr vert="horz" lIns="64288" tIns="32144" rIns="64288" bIns="32144" rtlCol="0" anchor="ctr">
            <a:normAutofit/>
          </a:bodyPr>
          <a:lstStyle>
            <a:lvl1pPr>
              <a:defRPr lang="en-US" sz="4200" b="1" i="1" u="none" baseline="0" dirty="0">
                <a:solidFill>
                  <a:schemeClr val="tx1"/>
                </a:solidFill>
                <a:latin typeface="+mj-lt"/>
                <a:ea typeface="+mj-ea"/>
                <a:cs typeface="+mj-cs"/>
              </a:defRPr>
            </a:lvl1pPr>
          </a:lstStyle>
          <a:p>
            <a:pPr lvl="0"/>
            <a:r>
              <a:rPr lang="en-US"/>
              <a:t>Click to edit Master text styles</a:t>
            </a:r>
          </a:p>
        </p:txBody>
      </p:sp>
      <p:sp>
        <p:nvSpPr>
          <p:cNvPr id="5" name="Content Placeholder 4"/>
          <p:cNvSpPr>
            <a:spLocks noGrp="1"/>
          </p:cNvSpPr>
          <p:nvPr>
            <p:ph sz="quarter" idx="11"/>
          </p:nvPr>
        </p:nvSpPr>
        <p:spPr>
          <a:xfrm>
            <a:off x="492240" y="1716644"/>
            <a:ext cx="5948680" cy="3673475"/>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lIns="64288" tIns="32144" rIns="64288" bIns="32144"/>
          <a:lstStyle>
            <a:lvl1pPr>
              <a:defRPr lang="en-US" sz="2000" b="1" i="1" dirty="0"/>
            </a:lvl1pPr>
          </a:lstStyle>
          <a:p>
            <a:pPr lvl="0"/>
            <a:r>
              <a:rPr lang="en-US"/>
              <a:t>Click to edit Master text styles</a:t>
            </a:r>
          </a:p>
        </p:txBody>
      </p:sp>
      <p:sp>
        <p:nvSpPr>
          <p:cNvPr id="4" name="Text Placeholder 3"/>
          <p:cNvSpPr>
            <a:spLocks noGrp="1"/>
          </p:cNvSpPr>
          <p:nvPr>
            <p:ph type="body" sz="quarter" idx="16"/>
          </p:nvPr>
        </p:nvSpPr>
        <p:spPr>
          <a:xfrm>
            <a:off x="6810379" y="1716644"/>
            <a:ext cx="4929188" cy="3673475"/>
          </a:xfrm>
          <a:prstGeom prst="rect">
            <a:avLst/>
          </a:prstGeom>
        </p:spPr>
        <p:txBody>
          <a:bodyPr lIns="64288" tIns="32144" rIns="64288" bIns="32144"/>
          <a:lstStyle>
            <a:lvl1pPr>
              <a:defRPr lang="en-US" sz="2500" baseline="0" smtClean="0">
                <a:solidFill>
                  <a:schemeClr val="tx1"/>
                </a:solidFill>
              </a:defRPr>
            </a:lvl1pPr>
            <a:lvl2pPr>
              <a:defRPr lang="en-US" sz="2200" baseline="0" smtClean="0">
                <a:solidFill>
                  <a:schemeClr val="tx1"/>
                </a:solidFill>
              </a:defRPr>
            </a:lvl2pPr>
            <a:lvl3pPr>
              <a:defRPr lang="en-US" sz="2000" smtClean="0">
                <a:solidFill>
                  <a:schemeClr val="tx1"/>
                </a:solidFill>
              </a:defRPr>
            </a:lvl3pPr>
            <a:lvl4pPr>
              <a:defRPr lang="en-US" sz="1700" smtClean="0">
                <a:solidFill>
                  <a:schemeClr val="tx1"/>
                </a:solidFill>
              </a:defRPr>
            </a:lvl4pPr>
            <a:lvl5pPr>
              <a:defRPr lang="en-US">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2"/>
          <p:cNvSpPr>
            <a:spLocks noGrp="1"/>
          </p:cNvSpPr>
          <p:nvPr>
            <p:ph type="sldNum" sz="quarter" idx="17"/>
          </p:nvPr>
        </p:nvSpPr>
        <p:spPr/>
        <p:txBody>
          <a:bodyPr/>
          <a:lstStyle>
            <a:lvl1pPr defTabSz="914400" hangingPunct="1">
              <a:defRPr>
                <a:latin typeface="Calibri" pitchFamily="34" charset="0"/>
              </a:defRPr>
            </a:lvl1pPr>
          </a:lstStyle>
          <a:p>
            <a:pPr>
              <a:defRPr/>
            </a:pPr>
            <a:fld id="{A934A12A-6940-4C7A-86A9-B759988734D1}" type="slidenum">
              <a:rPr lang="en-US"/>
              <a:pPr>
                <a:defRPr/>
              </a:pPr>
              <a:t>‹#›</a:t>
            </a:fld>
            <a:endParaRPr lang="en-US" dirty="0"/>
          </a:p>
        </p:txBody>
      </p:sp>
    </p:spTree>
    <p:extLst>
      <p:ext uri="{BB962C8B-B14F-4D97-AF65-F5344CB8AC3E}">
        <p14:creationId xmlns:p14="http://schemas.microsoft.com/office/powerpoint/2010/main" val="3458804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p:nvPr>
        </p:nvSpPr>
        <p:spPr bwMode="auto">
          <a:xfrm>
            <a:off x="595317" y="642942"/>
            <a:ext cx="11001375" cy="816531"/>
          </a:xfrm>
          <a:prstGeom prst="rect">
            <a:avLst/>
          </a:prstGeom>
          <a:noFill/>
          <a:ln w="3175">
            <a:noFill/>
            <a:miter lim="0"/>
            <a:headEnd/>
            <a:tailEnd/>
          </a:ln>
        </p:spPr>
        <p:txBody>
          <a:bodyPr/>
          <a:lstStyle>
            <a:lvl1pPr algn="ctr">
              <a:defRPr baseline="0"/>
            </a:lvl1pPr>
          </a:lstStyle>
          <a:p>
            <a:pPr lvl="0"/>
            <a:r>
              <a:rPr lang="en-US">
                <a:sym typeface="Trebuchet MS" pitchFamily="-100" charset="0"/>
              </a:rPr>
              <a:t>Click to edit Master title style</a:t>
            </a:r>
            <a:endParaRPr lang="en-US" dirty="0">
              <a:sym typeface="Trebuchet MS" pitchFamily="-100" charset="0"/>
            </a:endParaRPr>
          </a:p>
        </p:txBody>
      </p:sp>
      <p:sp>
        <p:nvSpPr>
          <p:cNvPr id="11" name="Text Placeholder 10"/>
          <p:cNvSpPr>
            <a:spLocks noGrp="1"/>
          </p:cNvSpPr>
          <p:nvPr>
            <p:ph type="body" sz="quarter" idx="12"/>
          </p:nvPr>
        </p:nvSpPr>
        <p:spPr>
          <a:xfrm>
            <a:off x="595317" y="2143125"/>
            <a:ext cx="11001375" cy="2571750"/>
          </a:xfrm>
          <a:prstGeom prst="rect">
            <a:avLst/>
          </a:prstGeom>
        </p:spPr>
        <p:txBody>
          <a:bodyPr lIns="64288" tIns="32144" rIns="64288" bIns="32144" anchor="ctr"/>
          <a:lstStyle>
            <a:lvl1pPr algn="ctr">
              <a:spcBef>
                <a:spcPts val="0"/>
              </a:spcBef>
              <a:defRPr sz="2500" b="0" baseline="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3"/>
          </p:nvPr>
        </p:nvSpPr>
        <p:spPr/>
        <p:txBody>
          <a:bodyPr/>
          <a:lstStyle>
            <a:lvl1pPr defTabSz="914400" hangingPunct="1">
              <a:defRPr>
                <a:latin typeface="Calibri" pitchFamily="34" charset="0"/>
              </a:defRPr>
            </a:lvl1pPr>
          </a:lstStyle>
          <a:p>
            <a:pPr>
              <a:defRPr/>
            </a:pPr>
            <a:fld id="{DC6C4489-D625-4073-8C96-B4DC90A9E707}" type="slidenum">
              <a:rPr lang="en-US"/>
              <a:pPr>
                <a:defRPr/>
              </a:pPr>
              <a:t>‹#›</a:t>
            </a:fld>
            <a:endParaRPr lang="en-US" dirty="0"/>
          </a:p>
        </p:txBody>
      </p:sp>
    </p:spTree>
    <p:extLst>
      <p:ext uri="{BB962C8B-B14F-4D97-AF65-F5344CB8AC3E}">
        <p14:creationId xmlns:p14="http://schemas.microsoft.com/office/powerpoint/2010/main" val="68904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pic>
        <p:nvPicPr>
          <p:cNvPr id="3" name="Picture 2" descr="Icon graphic of a person raising their hand to ask a question"/>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317" y="1607346"/>
            <a:ext cx="6000751" cy="4500563"/>
          </a:xfrm>
          <a:prstGeom prst="rect">
            <a:avLst/>
          </a:prstGeom>
        </p:spPr>
      </p:pic>
      <p:sp>
        <p:nvSpPr>
          <p:cNvPr id="5" name="Title 4"/>
          <p:cNvSpPr>
            <a:spLocks noGrp="1"/>
          </p:cNvSpPr>
          <p:nvPr>
            <p:ph type="title"/>
          </p:nvPr>
        </p:nvSpPr>
        <p:spPr bwMode="auto">
          <a:xfrm>
            <a:off x="595317" y="642942"/>
            <a:ext cx="11001375" cy="816531"/>
          </a:xfrm>
          <a:prstGeom prst="rect">
            <a:avLst/>
          </a:prstGeom>
          <a:noFill/>
          <a:ln w="3175">
            <a:noFill/>
            <a:miter lim="0"/>
            <a:headEnd/>
            <a:tailEnd/>
          </a:ln>
        </p:spPr>
        <p:txBody>
          <a:bodyPr/>
          <a:lstStyle>
            <a:lvl1pPr algn="ctr">
              <a:defRPr baseline="0"/>
            </a:lvl1pPr>
          </a:lstStyle>
          <a:p>
            <a:pPr lvl="0"/>
            <a:r>
              <a:rPr lang="en-US">
                <a:sym typeface="Trebuchet MS" pitchFamily="-100" charset="0"/>
              </a:rPr>
              <a:t>Click to edit Master title style</a:t>
            </a:r>
            <a:endParaRPr lang="en-US" dirty="0">
              <a:sym typeface="Trebuchet MS" pitchFamily="-100" charset="0"/>
            </a:endParaRPr>
          </a:p>
        </p:txBody>
      </p:sp>
      <p:sp>
        <p:nvSpPr>
          <p:cNvPr id="4" name="Slide Number Placeholder 1"/>
          <p:cNvSpPr>
            <a:spLocks noGrp="1"/>
          </p:cNvSpPr>
          <p:nvPr>
            <p:ph type="sldNum" sz="quarter" idx="10"/>
          </p:nvPr>
        </p:nvSpPr>
        <p:spPr/>
        <p:txBody>
          <a:bodyPr/>
          <a:lstStyle>
            <a:lvl1pPr defTabSz="914400" hangingPunct="1">
              <a:defRPr>
                <a:latin typeface="Calibri" pitchFamily="34" charset="0"/>
              </a:defRPr>
            </a:lvl1pPr>
          </a:lstStyle>
          <a:p>
            <a:pPr>
              <a:defRPr/>
            </a:pPr>
            <a:fld id="{9741A9EF-5BBA-4962-9742-D1FAC65763D8}" type="slidenum">
              <a:rPr lang="en-US"/>
              <a:pPr>
                <a:defRPr/>
              </a:pPr>
              <a:t>‹#›</a:t>
            </a:fld>
            <a:endParaRPr lang="en-US" dirty="0"/>
          </a:p>
        </p:txBody>
      </p:sp>
    </p:spTree>
    <p:extLst>
      <p:ext uri="{BB962C8B-B14F-4D97-AF65-F5344CB8AC3E}">
        <p14:creationId xmlns:p14="http://schemas.microsoft.com/office/powerpoint/2010/main" val="341378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145169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pic>
        <p:nvPicPr>
          <p:cNvPr id="3" name="Picture 2" descr="Icon graphic of two people, a speech bubble, and a question mark"/>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1952630" y="1523767"/>
            <a:ext cx="8286751" cy="4607719"/>
          </a:xfrm>
          <a:prstGeom prst="rect">
            <a:avLst/>
          </a:prstGeom>
        </p:spPr>
      </p:pic>
      <p:sp>
        <p:nvSpPr>
          <p:cNvPr id="5" name="Title 4"/>
          <p:cNvSpPr>
            <a:spLocks noGrp="1"/>
          </p:cNvSpPr>
          <p:nvPr>
            <p:ph type="title"/>
          </p:nvPr>
        </p:nvSpPr>
        <p:spPr bwMode="auto">
          <a:xfrm>
            <a:off x="595317" y="642942"/>
            <a:ext cx="11001375" cy="816531"/>
          </a:xfrm>
          <a:prstGeom prst="rect">
            <a:avLst/>
          </a:prstGeom>
          <a:noFill/>
          <a:ln w="3175">
            <a:noFill/>
            <a:miter lim="0"/>
            <a:headEnd/>
            <a:tailEnd/>
          </a:ln>
        </p:spPr>
        <p:txBody>
          <a:bodyPr/>
          <a:lstStyle>
            <a:lvl1pPr algn="ctr">
              <a:defRPr baseline="0"/>
            </a:lvl1pPr>
          </a:lstStyle>
          <a:p>
            <a:pPr lvl="0"/>
            <a:r>
              <a:rPr lang="en-US">
                <a:sym typeface="Trebuchet MS" pitchFamily="-100" charset="0"/>
              </a:rPr>
              <a:t>Click to edit Master title style</a:t>
            </a:r>
            <a:endParaRPr lang="en-US" dirty="0">
              <a:sym typeface="Trebuchet MS" pitchFamily="-100" charset="0"/>
            </a:endParaRPr>
          </a:p>
        </p:txBody>
      </p:sp>
      <p:sp>
        <p:nvSpPr>
          <p:cNvPr id="4" name="Slide Number Placeholder 1"/>
          <p:cNvSpPr>
            <a:spLocks noGrp="1"/>
          </p:cNvSpPr>
          <p:nvPr>
            <p:ph type="sldNum" sz="quarter" idx="10"/>
          </p:nvPr>
        </p:nvSpPr>
        <p:spPr/>
        <p:txBody>
          <a:bodyPr/>
          <a:lstStyle>
            <a:lvl1pPr defTabSz="914400" hangingPunct="1">
              <a:defRPr>
                <a:latin typeface="Calibri" pitchFamily="34" charset="0"/>
              </a:defRPr>
            </a:lvl1pPr>
          </a:lstStyle>
          <a:p>
            <a:pPr>
              <a:defRPr/>
            </a:pPr>
            <a:fld id="{785EE85E-F4A7-4146-965F-22EE04234F1F}" type="slidenum">
              <a:rPr lang="en-US"/>
              <a:pPr>
                <a:defRPr/>
              </a:pPr>
              <a:t>‹#›</a:t>
            </a:fld>
            <a:endParaRPr lang="en-US" dirty="0"/>
          </a:p>
        </p:txBody>
      </p:sp>
    </p:spTree>
    <p:extLst>
      <p:ext uri="{BB962C8B-B14F-4D97-AF65-F5344CB8AC3E}">
        <p14:creationId xmlns:p14="http://schemas.microsoft.com/office/powerpoint/2010/main" val="3098614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pic>
        <p:nvPicPr>
          <p:cNvPr id="3" name="Picture 2" descr="Icon graphic of a speech bubble containing a question mark"/>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52692" y="1071566"/>
            <a:ext cx="7286625" cy="5464969"/>
          </a:xfrm>
          <a:prstGeom prst="rect">
            <a:avLst/>
          </a:prstGeom>
        </p:spPr>
      </p:pic>
      <p:sp>
        <p:nvSpPr>
          <p:cNvPr id="5" name="Title 4"/>
          <p:cNvSpPr>
            <a:spLocks noGrp="1"/>
          </p:cNvSpPr>
          <p:nvPr>
            <p:ph type="title"/>
          </p:nvPr>
        </p:nvSpPr>
        <p:spPr bwMode="auto">
          <a:xfrm>
            <a:off x="595317" y="642942"/>
            <a:ext cx="11001375" cy="816531"/>
          </a:xfrm>
          <a:prstGeom prst="rect">
            <a:avLst/>
          </a:prstGeom>
          <a:noFill/>
          <a:ln w="3175">
            <a:noFill/>
            <a:miter lim="0"/>
            <a:headEnd/>
            <a:tailEnd/>
          </a:ln>
        </p:spPr>
        <p:txBody>
          <a:bodyPr/>
          <a:lstStyle>
            <a:lvl1pPr algn="ctr">
              <a:defRPr baseline="0"/>
            </a:lvl1pPr>
          </a:lstStyle>
          <a:p>
            <a:pPr lvl="0"/>
            <a:r>
              <a:rPr lang="en-US">
                <a:sym typeface="Trebuchet MS" pitchFamily="-100" charset="0"/>
              </a:rPr>
              <a:t>Click to edit Master title style</a:t>
            </a:r>
            <a:endParaRPr lang="en-US" dirty="0">
              <a:sym typeface="Trebuchet MS" pitchFamily="-100" charset="0"/>
            </a:endParaRPr>
          </a:p>
        </p:txBody>
      </p:sp>
      <p:sp>
        <p:nvSpPr>
          <p:cNvPr id="4" name="Slide Number Placeholder 1"/>
          <p:cNvSpPr>
            <a:spLocks noGrp="1"/>
          </p:cNvSpPr>
          <p:nvPr>
            <p:ph type="sldNum" sz="quarter" idx="10"/>
          </p:nvPr>
        </p:nvSpPr>
        <p:spPr/>
        <p:txBody>
          <a:bodyPr/>
          <a:lstStyle>
            <a:lvl1pPr defTabSz="914400" hangingPunct="1">
              <a:defRPr>
                <a:latin typeface="Calibri" pitchFamily="34" charset="0"/>
              </a:defRPr>
            </a:lvl1pPr>
          </a:lstStyle>
          <a:p>
            <a:pPr>
              <a:defRPr/>
            </a:pPr>
            <a:fld id="{10CD63FE-5F05-49F4-913B-FF92F213B285}" type="slidenum">
              <a:rPr lang="en-US"/>
              <a:pPr>
                <a:defRPr/>
              </a:pPr>
              <a:t>‹#›</a:t>
            </a:fld>
            <a:endParaRPr lang="en-US" dirty="0"/>
          </a:p>
        </p:txBody>
      </p:sp>
    </p:spTree>
    <p:extLst>
      <p:ext uri="{BB962C8B-B14F-4D97-AF65-F5344CB8AC3E}">
        <p14:creationId xmlns:p14="http://schemas.microsoft.com/office/powerpoint/2010/main" val="2631012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ebuchet-White Thank You">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auto">
          <a:xfrm>
            <a:off x="595317" y="1660926"/>
            <a:ext cx="11001375" cy="1626319"/>
          </a:xfrm>
          <a:prstGeom prst="rect">
            <a:avLst/>
          </a:prstGeom>
          <a:noFill/>
          <a:ln w="3175">
            <a:noFill/>
            <a:miter lim="0"/>
            <a:headEnd/>
            <a:tailEnd/>
          </a:ln>
        </p:spPr>
        <p:txBody>
          <a:bodyPr/>
          <a:lstStyle>
            <a:lvl1pPr algn="ctr">
              <a:defRPr baseline="0">
                <a:solidFill>
                  <a:schemeClr val="tx1"/>
                </a:solidFill>
              </a:defRPr>
            </a:lvl1pPr>
          </a:lstStyle>
          <a:p>
            <a:pPr lvl="0"/>
            <a:r>
              <a:rPr lang="en-US">
                <a:sym typeface="Trebuchet MS" pitchFamily="-100" charset="0"/>
              </a:rPr>
              <a:t>Click to edit Master title style</a:t>
            </a:r>
            <a:endParaRPr lang="en-US" dirty="0">
              <a:sym typeface="Trebuchet MS" pitchFamily="-100" charset="0"/>
            </a:endParaRPr>
          </a:p>
        </p:txBody>
      </p:sp>
      <p:sp>
        <p:nvSpPr>
          <p:cNvPr id="3" name="Slide Number Placeholder 1"/>
          <p:cNvSpPr>
            <a:spLocks noGrp="1"/>
          </p:cNvSpPr>
          <p:nvPr>
            <p:ph type="sldNum" sz="quarter" idx="10"/>
          </p:nvPr>
        </p:nvSpPr>
        <p:spPr/>
        <p:txBody>
          <a:bodyPr/>
          <a:lstStyle>
            <a:lvl1pPr defTabSz="914400" hangingPunct="1">
              <a:defRPr>
                <a:latin typeface="Calibri" pitchFamily="34" charset="0"/>
              </a:defRPr>
            </a:lvl1pPr>
          </a:lstStyle>
          <a:p>
            <a:pPr>
              <a:defRPr/>
            </a:pPr>
            <a:fld id="{749626CC-4602-4795-B535-9B31AC4A518F}" type="slidenum">
              <a:rPr lang="en-US"/>
              <a:pPr>
                <a:defRPr/>
              </a:pPr>
              <a:t>‹#›</a:t>
            </a:fld>
            <a:endParaRPr lang="en-US"/>
          </a:p>
        </p:txBody>
      </p:sp>
    </p:spTree>
    <p:extLst>
      <p:ext uri="{BB962C8B-B14F-4D97-AF65-F5344CB8AC3E}">
        <p14:creationId xmlns:p14="http://schemas.microsoft.com/office/powerpoint/2010/main" val="14223958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p:nvPr>
        </p:nvSpPr>
        <p:spPr>
          <a:xfrm>
            <a:off x="837905" y="161417"/>
            <a:ext cx="10516195" cy="813039"/>
          </a:xfrm>
          <a:prstGeom prst="rect">
            <a:avLst/>
          </a:prstGeom>
        </p:spPr>
        <p:txBody>
          <a:bodyPr/>
          <a:lstStyle>
            <a:lvl1pPr algn="ctr">
              <a:defRPr sz="4200">
                <a:solidFill>
                  <a:schemeClr val="tx1"/>
                </a:solidFill>
              </a:defRPr>
            </a:lvl1pPr>
          </a:lstStyle>
          <a:p>
            <a:r>
              <a:rPr lang="en-US"/>
              <a:t>Click to edit Master title style</a:t>
            </a:r>
            <a:endParaRPr lang="en-US" dirty="0"/>
          </a:p>
        </p:txBody>
      </p:sp>
      <p:sp>
        <p:nvSpPr>
          <p:cNvPr id="5" name="Text Placeholder 3"/>
          <p:cNvSpPr>
            <a:spLocks noGrp="1"/>
          </p:cNvSpPr>
          <p:nvPr>
            <p:ph type="body" sz="quarter" idx="16"/>
          </p:nvPr>
        </p:nvSpPr>
        <p:spPr>
          <a:xfrm>
            <a:off x="837907" y="1240874"/>
            <a:ext cx="4929188" cy="3673475"/>
          </a:xfrm>
          <a:prstGeom prst="rect">
            <a:avLst/>
          </a:prstGeom>
        </p:spPr>
        <p:txBody>
          <a:bodyPr lIns="64288" tIns="32144" rIns="64288" bIns="32144"/>
          <a:lstStyle>
            <a:lvl1pPr>
              <a:defRPr lang="en-US" sz="2500" baseline="0" smtClean="0">
                <a:solidFill>
                  <a:schemeClr val="tx1"/>
                </a:solidFill>
              </a:defRPr>
            </a:lvl1pPr>
            <a:lvl2pPr>
              <a:defRPr lang="en-US" sz="2200" baseline="0" smtClean="0">
                <a:solidFill>
                  <a:schemeClr val="tx1"/>
                </a:solidFill>
              </a:defRPr>
            </a:lvl2pPr>
            <a:lvl3pPr>
              <a:defRPr lang="en-US" sz="2000" smtClean="0">
                <a:solidFill>
                  <a:schemeClr val="tx1"/>
                </a:solidFill>
              </a:defRPr>
            </a:lvl3pPr>
            <a:lvl4pPr>
              <a:defRPr lang="en-US" sz="1700" smtClean="0">
                <a:solidFill>
                  <a:schemeClr val="tx1"/>
                </a:solidFill>
              </a:defRPr>
            </a:lvl4pPr>
            <a:lvl5pPr>
              <a:defRPr lang="en-US">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1"/>
          <p:cNvSpPr>
            <a:spLocks noGrp="1"/>
          </p:cNvSpPr>
          <p:nvPr>
            <p:ph type="sldNum" sz="quarter" idx="17"/>
          </p:nvPr>
        </p:nvSpPr>
        <p:spPr/>
        <p:txBody>
          <a:bodyPr/>
          <a:lstStyle>
            <a:lvl1pPr defTabSz="914400" hangingPunct="1">
              <a:defRPr>
                <a:latin typeface="Calibri" pitchFamily="34" charset="0"/>
              </a:defRPr>
            </a:lvl1pPr>
          </a:lstStyle>
          <a:p>
            <a:pPr>
              <a:defRPr/>
            </a:pPr>
            <a:fld id="{EF979932-6BFA-467C-A077-272BFDBDC9F2}" type="slidenum">
              <a:rPr lang="en-US"/>
              <a:pPr>
                <a:defRPr/>
              </a:pPr>
              <a:t>‹#›</a:t>
            </a:fld>
            <a:endParaRPr lang="en-US"/>
          </a:p>
        </p:txBody>
      </p:sp>
    </p:spTree>
    <p:extLst>
      <p:ext uri="{BB962C8B-B14F-4D97-AF65-F5344CB8AC3E}">
        <p14:creationId xmlns:p14="http://schemas.microsoft.com/office/powerpoint/2010/main" val="2215512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6" name="Rectangle 5" descr="&quot;&quot;"/>
          <p:cNvSpPr>
            <a:spLocks noChangeArrowheads="1"/>
          </p:cNvSpPr>
          <p:nvPr userDrawn="1"/>
        </p:nvSpPr>
        <p:spPr bwMode="auto">
          <a:xfrm>
            <a:off x="3" y="6062668"/>
            <a:ext cx="12206817" cy="803275"/>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0"/>
                <a:headEnd/>
                <a:tailEnd/>
              </a14:hiddenLine>
            </a:ext>
          </a:extLst>
        </p:spPr>
        <p:txBody>
          <a:bodyPr lIns="35715" tIns="35715" rIns="35715" bIns="35715" anchor="ctr"/>
          <a:lstStyle>
            <a:lvl1pPr marL="160338" defTabSz="409575" eaLnBrk="0" hangingPunct="0">
              <a:defRPr>
                <a:solidFill>
                  <a:schemeClr val="tx1"/>
                </a:solidFill>
                <a:latin typeface="Calibri" pitchFamily="34" charset="0"/>
                <a:cs typeface="Arial" charset="0"/>
              </a:defRPr>
            </a:lvl1pPr>
            <a:lvl2pPr marL="742950" indent="-285750" defTabSz="409575" eaLnBrk="0" hangingPunct="0">
              <a:defRPr>
                <a:solidFill>
                  <a:schemeClr val="tx1"/>
                </a:solidFill>
                <a:latin typeface="Calibri" pitchFamily="34" charset="0"/>
                <a:cs typeface="Arial" charset="0"/>
              </a:defRPr>
            </a:lvl2pPr>
            <a:lvl3pPr marL="1143000" indent="-228600" defTabSz="409575" eaLnBrk="0" hangingPunct="0">
              <a:defRPr>
                <a:solidFill>
                  <a:schemeClr val="tx1"/>
                </a:solidFill>
                <a:latin typeface="Calibri" pitchFamily="34" charset="0"/>
                <a:cs typeface="Arial" charset="0"/>
              </a:defRPr>
            </a:lvl3pPr>
            <a:lvl4pPr marL="1600200" indent="-228600" defTabSz="409575" eaLnBrk="0" hangingPunct="0">
              <a:defRPr>
                <a:solidFill>
                  <a:schemeClr val="tx1"/>
                </a:solidFill>
                <a:latin typeface="Calibri" pitchFamily="34" charset="0"/>
                <a:cs typeface="Arial" charset="0"/>
              </a:defRPr>
            </a:lvl4pPr>
            <a:lvl5pPr marL="2057400" indent="-228600" defTabSz="409575" eaLnBrk="0" hangingPunct="0">
              <a:defRPr>
                <a:solidFill>
                  <a:schemeClr val="tx1"/>
                </a:solidFill>
                <a:latin typeface="Calibri" pitchFamily="34" charset="0"/>
                <a:cs typeface="Arial" charset="0"/>
              </a:defRPr>
            </a:lvl5pPr>
            <a:lvl6pPr marL="2514600" indent="-228600" defTabSz="409575" eaLnBrk="0" fontAlgn="base" hangingPunct="0">
              <a:spcBef>
                <a:spcPct val="0"/>
              </a:spcBef>
              <a:spcAft>
                <a:spcPct val="0"/>
              </a:spcAft>
              <a:defRPr>
                <a:solidFill>
                  <a:schemeClr val="tx1"/>
                </a:solidFill>
                <a:latin typeface="Calibri" pitchFamily="34" charset="0"/>
                <a:cs typeface="Arial" charset="0"/>
              </a:defRPr>
            </a:lvl6pPr>
            <a:lvl7pPr marL="2971800" indent="-228600" defTabSz="409575" eaLnBrk="0" fontAlgn="base" hangingPunct="0">
              <a:spcBef>
                <a:spcPct val="0"/>
              </a:spcBef>
              <a:spcAft>
                <a:spcPct val="0"/>
              </a:spcAft>
              <a:defRPr>
                <a:solidFill>
                  <a:schemeClr val="tx1"/>
                </a:solidFill>
                <a:latin typeface="Calibri" pitchFamily="34" charset="0"/>
                <a:cs typeface="Arial" charset="0"/>
              </a:defRPr>
            </a:lvl7pPr>
            <a:lvl8pPr marL="3429000" indent="-228600" defTabSz="409575" eaLnBrk="0" fontAlgn="base" hangingPunct="0">
              <a:spcBef>
                <a:spcPct val="0"/>
              </a:spcBef>
              <a:spcAft>
                <a:spcPct val="0"/>
              </a:spcAft>
              <a:defRPr>
                <a:solidFill>
                  <a:schemeClr val="tx1"/>
                </a:solidFill>
                <a:latin typeface="Calibri" pitchFamily="34" charset="0"/>
                <a:cs typeface="Arial" charset="0"/>
              </a:defRPr>
            </a:lvl8pPr>
            <a:lvl9pPr marL="3886200" indent="-228600" defTabSz="409575" eaLnBrk="0" fontAlgn="base" hangingPunct="0">
              <a:spcBef>
                <a:spcPct val="0"/>
              </a:spcBef>
              <a:spcAft>
                <a:spcPct val="0"/>
              </a:spcAft>
              <a:defRPr>
                <a:solidFill>
                  <a:schemeClr val="tx1"/>
                </a:solidFill>
                <a:latin typeface="Calibri" pitchFamily="34" charset="0"/>
                <a:cs typeface="Arial" charset="0"/>
              </a:defRPr>
            </a:lvl9pPr>
          </a:lstStyle>
          <a:p>
            <a:pPr eaLnBrk="1" fontAlgn="base">
              <a:spcBef>
                <a:spcPct val="0"/>
              </a:spcBef>
              <a:spcAft>
                <a:spcPct val="0"/>
              </a:spcAft>
              <a:defRPr/>
            </a:pPr>
            <a:endParaRPr lang="en-US" altLang="en-US" sz="1300">
              <a:solidFill>
                <a:srgbClr val="5C6670"/>
              </a:solidFill>
              <a:latin typeface="Trebuchet MS" pitchFamily="34" charset="0"/>
              <a:sym typeface="Trebuchet MS" pitchFamily="34" charset="0"/>
            </a:endParaRPr>
          </a:p>
        </p:txBody>
      </p:sp>
      <p:sp>
        <p:nvSpPr>
          <p:cNvPr id="4" name="Title 1"/>
          <p:cNvSpPr>
            <a:spLocks noGrp="1"/>
          </p:cNvSpPr>
          <p:nvPr>
            <p:ph type="title"/>
          </p:nvPr>
        </p:nvSpPr>
        <p:spPr>
          <a:xfrm>
            <a:off x="837905" y="161417"/>
            <a:ext cx="10516195" cy="813039"/>
          </a:xfrm>
          <a:prstGeom prst="rect">
            <a:avLst/>
          </a:prstGeom>
        </p:spPr>
        <p:txBody>
          <a:bodyPr/>
          <a:lstStyle>
            <a:lvl1pPr algn="ctr">
              <a:defRPr sz="4200">
                <a:solidFill>
                  <a:schemeClr val="tx1"/>
                </a:solidFill>
              </a:defRPr>
            </a:lvl1pPr>
          </a:lstStyle>
          <a:p>
            <a:r>
              <a:rPr lang="en-US"/>
              <a:t>Click to edit Master title style</a:t>
            </a:r>
            <a:endParaRPr lang="en-US" dirty="0"/>
          </a:p>
        </p:txBody>
      </p:sp>
      <p:sp>
        <p:nvSpPr>
          <p:cNvPr id="5" name="Text Placeholder 3"/>
          <p:cNvSpPr>
            <a:spLocks noGrp="1"/>
          </p:cNvSpPr>
          <p:nvPr>
            <p:ph type="body" sz="quarter" idx="16"/>
          </p:nvPr>
        </p:nvSpPr>
        <p:spPr>
          <a:xfrm>
            <a:off x="837907" y="1240874"/>
            <a:ext cx="4929188" cy="3673475"/>
          </a:xfrm>
          <a:prstGeom prst="rect">
            <a:avLst/>
          </a:prstGeom>
        </p:spPr>
        <p:txBody>
          <a:bodyPr lIns="64288" tIns="32144" rIns="64288" bIns="32144"/>
          <a:lstStyle>
            <a:lvl1pPr>
              <a:defRPr lang="en-US" sz="2500" baseline="0" smtClean="0">
                <a:solidFill>
                  <a:schemeClr val="tx1"/>
                </a:solidFill>
              </a:defRPr>
            </a:lvl1pPr>
            <a:lvl2pPr>
              <a:defRPr lang="en-US" sz="2200" baseline="0" smtClean="0">
                <a:solidFill>
                  <a:schemeClr val="tx1"/>
                </a:solidFill>
              </a:defRPr>
            </a:lvl2pPr>
            <a:lvl3pPr>
              <a:defRPr lang="en-US" sz="2000" smtClean="0">
                <a:solidFill>
                  <a:schemeClr val="tx1"/>
                </a:solidFill>
              </a:defRPr>
            </a:lvl3pPr>
            <a:lvl4pPr>
              <a:defRPr lang="en-US" sz="1700" smtClean="0">
                <a:solidFill>
                  <a:schemeClr val="tx1"/>
                </a:solidFill>
              </a:defRPr>
            </a:lvl4pPr>
            <a:lvl5pPr>
              <a:defRPr lang="en-US">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1"/>
          <p:cNvSpPr>
            <a:spLocks noGrp="1"/>
          </p:cNvSpPr>
          <p:nvPr>
            <p:ph type="sldNum" sz="quarter" idx="17"/>
          </p:nvPr>
        </p:nvSpPr>
        <p:spPr/>
        <p:txBody>
          <a:bodyPr/>
          <a:lstStyle>
            <a:lvl1pPr defTabSz="914400" hangingPunct="1">
              <a:defRPr>
                <a:solidFill>
                  <a:srgbClr val="4F5858"/>
                </a:solidFill>
                <a:latin typeface="Calibri" pitchFamily="34" charset="0"/>
              </a:defRPr>
            </a:lvl1pPr>
          </a:lstStyle>
          <a:p>
            <a:pPr>
              <a:defRPr/>
            </a:pPr>
            <a:fld id="{26383146-CE6E-4BFB-B35B-3D1D5015A97F}" type="slidenum">
              <a:rPr lang="en-US"/>
              <a:pPr>
                <a:defRPr/>
              </a:pPr>
              <a:t>‹#›</a:t>
            </a:fld>
            <a:endParaRPr lang="en-US"/>
          </a:p>
        </p:txBody>
      </p:sp>
    </p:spTree>
    <p:extLst>
      <p:ext uri="{BB962C8B-B14F-4D97-AF65-F5344CB8AC3E}">
        <p14:creationId xmlns:p14="http://schemas.microsoft.com/office/powerpoint/2010/main" val="2176709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lvl1pPr fontAlgn="base">
              <a:spcBef>
                <a:spcPct val="0"/>
              </a:spcBef>
              <a:spcAft>
                <a:spcPct val="0"/>
              </a:spcAft>
              <a:defRPr>
                <a:latin typeface="Calibri" pitchFamily="34" charset="0"/>
                <a:cs typeface="Arial" charset="0"/>
              </a:defRPr>
            </a:lvl1pPr>
          </a:lstStyle>
          <a:p>
            <a:pPr>
              <a:defRPr/>
            </a:pPr>
            <a:endParaRPr lang="en-US">
              <a:solidFill>
                <a:srgbClr val="4F5858"/>
              </a:solidFill>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3922328-BE69-40EA-9193-6E87F755A983}" type="slidenum">
              <a:rPr lang="en-US"/>
              <a:pPr>
                <a:defRPr/>
              </a:pPr>
              <a:t>‹#›</a:t>
            </a:fld>
            <a:endParaRPr lang="en-US"/>
          </a:p>
        </p:txBody>
      </p:sp>
    </p:spTree>
    <p:extLst>
      <p:ext uri="{BB962C8B-B14F-4D97-AF65-F5344CB8AC3E}">
        <p14:creationId xmlns:p14="http://schemas.microsoft.com/office/powerpoint/2010/main" val="290350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44390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102925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3"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313360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6AFB9D-0B29-4C87-88D6-BCD39C0D09BC}" type="datetimeFigureOut">
              <a:rPr lang="en-US" smtClean="0"/>
              <a:pPr/>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227153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4"/>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6AFB9D-0B29-4C87-88D6-BCD39C0D09BC}" type="datetimeFigureOut">
              <a:rPr lang="en-US" smtClean="0"/>
              <a:pPr/>
              <a:t>8/15/2016</a:t>
            </a:fld>
            <a:endParaRPr lang="en-US" dirty="0"/>
          </a:p>
        </p:txBody>
      </p:sp>
      <p:sp>
        <p:nvSpPr>
          <p:cNvPr id="5" name="Footer Placeholder 4"/>
          <p:cNvSpPr>
            <a:spLocks noGrp="1"/>
          </p:cNvSpPr>
          <p:nvPr>
            <p:ph type="ftr" sz="quarter" idx="3"/>
          </p:nvPr>
        </p:nvSpPr>
        <p:spPr>
          <a:xfrm>
            <a:off x="677334"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5" y="6041366"/>
            <a:ext cx="683339" cy="365125"/>
          </a:xfrm>
          <a:prstGeom prst="rect">
            <a:avLst/>
          </a:prstGeom>
        </p:spPr>
        <p:txBody>
          <a:bodyPr vert="horz" lIns="91440" tIns="45720" rIns="91440" bIns="45720" rtlCol="0" anchor="ctr"/>
          <a:lstStyle>
            <a:lvl1pPr algn="r">
              <a:defRPr sz="900">
                <a:solidFill>
                  <a:schemeClr val="accent1"/>
                </a:solidFill>
              </a:defRPr>
            </a:lvl1pPr>
          </a:lstStyle>
          <a:p>
            <a:fld id="{808CA90D-ECCF-4506-B270-28695C8ACD8C}" type="slidenum">
              <a:rPr lang="en-US" smtClean="0"/>
              <a:pPr/>
              <a:t>‹#›</a:t>
            </a:fld>
            <a:endParaRPr lang="en-US" dirty="0"/>
          </a:p>
        </p:txBody>
      </p:sp>
    </p:spTree>
    <p:extLst>
      <p:ext uri="{BB962C8B-B14F-4D97-AF65-F5344CB8AC3E}">
        <p14:creationId xmlns:p14="http://schemas.microsoft.com/office/powerpoint/2010/main" val="39657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162051"/>
            <a:ext cx="109728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9"/>
          <p:cNvSpPr txBox="1">
            <a:spLocks/>
          </p:cNvSpPr>
          <p:nvPr userDrawn="1"/>
        </p:nvSpPr>
        <p:spPr>
          <a:xfrm>
            <a:off x="609600" y="6400805"/>
            <a:ext cx="2844800" cy="320675"/>
          </a:xfrm>
          <a:prstGeom prst="rect">
            <a:avLst/>
          </a:prstGeom>
        </p:spPr>
        <p:txBody>
          <a:bodyPr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a:defRPr/>
            </a:pPr>
            <a:fld id="{1BF73374-12D5-4F70-A731-9FD0E8552F19}" type="datetime1">
              <a:rPr lang="en-US" smtClean="0">
                <a:solidFill>
                  <a:srgbClr val="04617B">
                    <a:shade val="90000"/>
                  </a:srgbClr>
                </a:solidFill>
                <a:latin typeface="Constantia"/>
              </a:rPr>
              <a:pPr defTabSz="914400">
                <a:defRPr/>
              </a:pPr>
              <a:t>8/15/2016</a:t>
            </a:fld>
            <a:endParaRPr lang="en-US" dirty="0">
              <a:solidFill>
                <a:srgbClr val="04617B">
                  <a:shade val="90000"/>
                </a:srgbClr>
              </a:solidFill>
              <a:latin typeface="Constantia"/>
            </a:endParaRPr>
          </a:p>
        </p:txBody>
      </p:sp>
      <p:sp>
        <p:nvSpPr>
          <p:cNvPr id="11" name="Slide Number Placeholder 17"/>
          <p:cNvSpPr txBox="1">
            <a:spLocks/>
          </p:cNvSpPr>
          <p:nvPr userDrawn="1"/>
        </p:nvSpPr>
        <p:spPr>
          <a:xfrm>
            <a:off x="10566400" y="6400805"/>
            <a:ext cx="1016000" cy="320675"/>
          </a:xfrm>
          <a:prstGeom prst="rect">
            <a:avLst/>
          </a:prstGeom>
        </p:spPr>
        <p:txBody>
          <a:bodyPr lIns="0" tIns="0" rIns="0" bIns="0" anchor="b"/>
          <a:lstStyle>
            <a:defPPr>
              <a:defRPr lang="en-US"/>
            </a:defPPr>
            <a:lvl1pPr algn="r" rtl="0" eaLnBrk="1" fontAlgn="auto" latinLnBrk="0" hangingPunct="1">
              <a:spcBef>
                <a:spcPts val="0"/>
              </a:spcBef>
              <a:spcAft>
                <a:spcPts val="0"/>
              </a:spcAft>
              <a:defRPr kumimoji="0" sz="1400" kern="1200">
                <a:solidFill>
                  <a:schemeClr val="tx2">
                    <a:shade val="90000"/>
                  </a:schemeClr>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a:defRPr/>
            </a:pPr>
            <a:fld id="{19283B26-637A-40D3-BC4F-4F8466880C69}" type="slidenum">
              <a:rPr lang="en-US" smtClean="0">
                <a:solidFill>
                  <a:srgbClr val="04617B">
                    <a:shade val="90000"/>
                  </a:srgbClr>
                </a:solidFill>
              </a:rPr>
              <a:pPr defTabSz="914400">
                <a:defRPr/>
              </a:pPr>
              <a:t>‹#›</a:t>
            </a:fld>
            <a:endParaRPr lang="en-US" dirty="0">
              <a:solidFill>
                <a:srgbClr val="04617B">
                  <a:shade val="90000"/>
                </a:srgbClr>
              </a:solidFill>
            </a:endParaRPr>
          </a:p>
        </p:txBody>
      </p:sp>
    </p:spTree>
    <p:extLst>
      <p:ext uri="{BB962C8B-B14F-4D97-AF65-F5344CB8AC3E}">
        <p14:creationId xmlns:p14="http://schemas.microsoft.com/office/powerpoint/2010/main" val="21922239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Clr>
          <a:srgbClr val="08508C"/>
        </a:buClr>
        <a:buFont typeface="Arial" charset="0"/>
        <a:buChar char="•"/>
        <a:defRPr sz="3200" kern="1200">
          <a:solidFill>
            <a:srgbClr val="5F6163"/>
          </a:solidFill>
          <a:latin typeface="+mn-lt"/>
          <a:ea typeface="+mn-ea"/>
          <a:cs typeface="+mn-cs"/>
        </a:defRPr>
      </a:lvl1pPr>
      <a:lvl2pPr marL="742950" indent="-285750" algn="l" defTabSz="457200" rtl="0" eaLnBrk="0" fontAlgn="base" hangingPunct="0">
        <a:spcBef>
          <a:spcPct val="20000"/>
        </a:spcBef>
        <a:spcAft>
          <a:spcPct val="0"/>
        </a:spcAft>
        <a:buClr>
          <a:srgbClr val="08508C"/>
        </a:buClr>
        <a:buFont typeface="Arial" charset="0"/>
        <a:buChar char="•"/>
        <a:defRPr sz="2800" kern="1200">
          <a:solidFill>
            <a:srgbClr val="5F6163"/>
          </a:solidFill>
          <a:latin typeface="+mn-lt"/>
          <a:ea typeface="+mn-ea"/>
          <a:cs typeface="+mn-cs"/>
        </a:defRPr>
      </a:lvl2pPr>
      <a:lvl3pPr marL="1143000" indent="-228600" algn="l" defTabSz="457200" rtl="0" eaLnBrk="0" fontAlgn="base" hangingPunct="0">
        <a:spcBef>
          <a:spcPct val="20000"/>
        </a:spcBef>
        <a:spcAft>
          <a:spcPct val="0"/>
        </a:spcAft>
        <a:buClr>
          <a:srgbClr val="08508C"/>
        </a:buClr>
        <a:buFont typeface="Arial" charset="0"/>
        <a:buChar char="•"/>
        <a:defRPr sz="2400" kern="1200">
          <a:solidFill>
            <a:srgbClr val="5F6163"/>
          </a:solidFill>
          <a:latin typeface="+mn-lt"/>
          <a:ea typeface="+mn-ea"/>
          <a:cs typeface="+mn-cs"/>
        </a:defRPr>
      </a:lvl3pPr>
      <a:lvl4pPr marL="1600200" indent="-228600" algn="l" defTabSz="457200" rtl="0" eaLnBrk="0" fontAlgn="base" hangingPunct="0">
        <a:spcBef>
          <a:spcPct val="20000"/>
        </a:spcBef>
        <a:spcAft>
          <a:spcPct val="0"/>
        </a:spcAft>
        <a:buClr>
          <a:srgbClr val="08508C"/>
        </a:buClr>
        <a:buFont typeface="Arial" charset="0"/>
        <a:buChar char="•"/>
        <a:defRPr sz="2000" kern="1200">
          <a:solidFill>
            <a:srgbClr val="5F6163"/>
          </a:solidFill>
          <a:latin typeface="+mn-lt"/>
          <a:ea typeface="+mn-ea"/>
          <a:cs typeface="+mn-cs"/>
        </a:defRPr>
      </a:lvl4pPr>
      <a:lvl5pPr marL="2057400" indent="-228600" algn="l" defTabSz="457200" rtl="0" eaLnBrk="0" fontAlgn="base" hangingPunct="0">
        <a:spcBef>
          <a:spcPct val="20000"/>
        </a:spcBef>
        <a:spcAft>
          <a:spcPct val="0"/>
        </a:spcAft>
        <a:buClr>
          <a:srgbClr val="08508C"/>
        </a:buClr>
        <a:buFont typeface="Arial" charset="0"/>
        <a:buChar char="•"/>
        <a:defRPr sz="2000" kern="1200">
          <a:solidFill>
            <a:srgbClr val="5F616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Enter Slide Title Here</a:t>
            </a:r>
          </a:p>
        </p:txBody>
      </p:sp>
      <p:sp>
        <p:nvSpPr>
          <p:cNvPr id="1027" name="Text Placeholder 2"/>
          <p:cNvSpPr>
            <a:spLocks noGrp="1"/>
          </p:cNvSpPr>
          <p:nvPr>
            <p:ph type="body" idx="1"/>
          </p:nvPr>
        </p:nvSpPr>
        <p:spPr bwMode="auto">
          <a:xfrm>
            <a:off x="2169585" y="1992313"/>
            <a:ext cx="8049683" cy="267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Enter bullet</a:t>
            </a:r>
          </a:p>
          <a:p>
            <a:pPr lvl="0"/>
            <a:r>
              <a:rPr lang="en-US"/>
              <a:t>Enter bullet</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BA5D22B2-1FA5-4D8D-89AE-517500DBF273}" type="datetime1">
              <a:rPr lang="en-US">
                <a:ea typeface="ＭＳ Ｐゴシック" charset="-128"/>
              </a:rPr>
              <a:pPr fontAlgn="base">
                <a:spcBef>
                  <a:spcPct val="0"/>
                </a:spcBef>
                <a:spcAft>
                  <a:spcPct val="0"/>
                </a:spcAft>
                <a:defRPr/>
              </a:pPr>
              <a:t>8/15/2016</a:t>
            </a:fld>
            <a:endParaRPr lang="en-US">
              <a:ea typeface="ＭＳ Ｐゴシック" charset="-128"/>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91E0F9A9-EDAB-4BD5-BFC8-309186B0E67D}" type="slidenum">
              <a:rPr lang="en-US">
                <a:ea typeface="ＭＳ Ｐゴシック" charset="-128"/>
              </a:rPr>
              <a:pPr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12686366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2800" b="1" kern="1200">
          <a:solidFill>
            <a:schemeClr val="bg1"/>
          </a:solidFill>
          <a:latin typeface="Myriad Pro"/>
          <a:ea typeface="ＭＳ Ｐゴシック" charset="-128"/>
          <a:cs typeface="ＭＳ Ｐゴシック" charset="-128"/>
        </a:defRPr>
      </a:lvl1pPr>
      <a:lvl2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2pPr>
      <a:lvl3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3pPr>
      <a:lvl4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4pPr>
      <a:lvl5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2"/>
          </a:solidFill>
          <a:latin typeface="Myriad Pro"/>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2"/>
          </a:solidFill>
          <a:latin typeface="Myriad Pro"/>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2"/>
          </a:solidFill>
          <a:latin typeface="Myriad Pro"/>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2"/>
          </a:solidFill>
          <a:latin typeface="Myriad Pro"/>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2" y="6107118"/>
            <a:ext cx="12215284" cy="765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flip="none" rotWithShape="1">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tileRect/>
          </a:gradFill>
          <a:ln w="12700" cap="flat" cmpd="sng">
            <a:noFill/>
            <a:prstDash val="solid"/>
            <a:miter lim="0"/>
            <a:headEnd/>
            <a:tailEnd/>
          </a:ln>
          <a:effectLst/>
        </p:spPr>
        <p:txBody>
          <a:bodyPr lIns="35715" tIns="35715" rIns="35715" bIns="35715" anchor="ctr"/>
          <a:lstStyle/>
          <a:p>
            <a:pPr defTabSz="410730" fontAlgn="base" hangingPunct="0">
              <a:spcBef>
                <a:spcPct val="0"/>
              </a:spcBef>
              <a:spcAft>
                <a:spcPct val="0"/>
              </a:spcAft>
              <a:defRPr/>
            </a:pPr>
            <a:endParaRPr lang="en-US" sz="1500">
              <a:solidFill>
                <a:srgbClr val="53C1DD"/>
              </a:solidFill>
              <a:cs typeface="Arial" pitchFamily="34" charset="0"/>
              <a:sym typeface="Trebuchet MS" pitchFamily="-100" charset="0"/>
            </a:endParaRPr>
          </a:p>
        </p:txBody>
      </p:sp>
      <p:pic>
        <p:nvPicPr>
          <p:cNvPr id="8195" name="Picture 3" descr="Colorado Department of Health Care Policy and Financing seal"/>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62984" y="6169025"/>
            <a:ext cx="4629149"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Lst>
        </p:spPr>
        <p:txBody>
          <a:bodyPr vert="horz" wrap="square" lIns="0" tIns="0" rIns="0" bIns="0" numCol="1" anchor="ctr" anchorCtr="0" compatLnSpc="1">
            <a:prstTxWarp prst="textNoShape">
              <a:avLst/>
            </a:prstTxWarp>
          </a:bodyPr>
          <a:lstStyle/>
          <a:p>
            <a:pPr lvl="0"/>
            <a:r>
              <a:rPr lang="en-US" altLang="en-US">
                <a:sym typeface="Trebuchet MS" pitchFamily="34" charset="0"/>
              </a:rPr>
              <a:t>Click to edit Master title style</a:t>
            </a:r>
          </a:p>
        </p:txBody>
      </p:sp>
      <p:sp>
        <p:nvSpPr>
          <p:cNvPr id="6" name="Date Placeholder 5"/>
          <p:cNvSpPr>
            <a:spLocks noGrp="1"/>
          </p:cNvSpPr>
          <p:nvPr>
            <p:ph type="dt" sz="half" idx="2"/>
          </p:nvPr>
        </p:nvSpPr>
        <p:spPr>
          <a:xfrm>
            <a:off x="8610600" y="5594350"/>
            <a:ext cx="2743200" cy="363538"/>
          </a:xfrm>
          <a:prstGeom prst="rect">
            <a:avLst/>
          </a:prstGeom>
        </p:spPr>
        <p:txBody>
          <a:bodyPr vert="horz" lIns="64288" tIns="32144" rIns="64288" bIns="32144" rtlCol="0" anchor="ctr"/>
          <a:lstStyle>
            <a:lvl1pPr algn="r" defTabSz="410730" hangingPunct="0">
              <a:defRPr lang="en-US" sz="1400">
                <a:solidFill>
                  <a:srgbClr val="4F5858"/>
                </a:solidFill>
                <a:latin typeface="Trebuchet MS" pitchFamily="-100" charset="0"/>
                <a:cs typeface="Arial" pitchFamily="34" charset="0"/>
                <a:sym typeface="Trebuchet MS" pitchFamily="-100" charset="0"/>
              </a:defRPr>
            </a:lvl1pPr>
          </a:lstStyle>
          <a:p>
            <a:pPr fontAlgn="base">
              <a:spcBef>
                <a:spcPct val="0"/>
              </a:spcBef>
              <a:spcAft>
                <a:spcPct val="0"/>
              </a:spcAft>
              <a:defRPr/>
            </a:pPr>
            <a:endParaRPr/>
          </a:p>
        </p:txBody>
      </p:sp>
      <p:sp>
        <p:nvSpPr>
          <p:cNvPr id="3" name="Slide Number Placeholder 2"/>
          <p:cNvSpPr>
            <a:spLocks noGrp="1"/>
          </p:cNvSpPr>
          <p:nvPr>
            <p:ph type="sldNum" sz="quarter" idx="4"/>
          </p:nvPr>
        </p:nvSpPr>
        <p:spPr>
          <a:xfrm>
            <a:off x="8610600" y="6356355"/>
            <a:ext cx="2743200" cy="365125"/>
          </a:xfrm>
          <a:prstGeom prst="rect">
            <a:avLst/>
          </a:prstGeom>
        </p:spPr>
        <p:txBody>
          <a:bodyPr vert="horz" lIns="64288" tIns="32144" rIns="64288" bIns="32144" rtlCol="0" anchor="ctr"/>
          <a:lstStyle>
            <a:lvl1pPr algn="r" defTabSz="410730" hangingPunct="0">
              <a:defRPr sz="1300" b="1">
                <a:solidFill>
                  <a:srgbClr val="FFFFFF"/>
                </a:solidFill>
                <a:latin typeface="Trebuchet MS" pitchFamily="-100" charset="0"/>
                <a:cs typeface="Arial" pitchFamily="34" charset="0"/>
                <a:sym typeface="Trebuchet MS" pitchFamily="-100" charset="0"/>
              </a:defRPr>
            </a:lvl1pPr>
          </a:lstStyle>
          <a:p>
            <a:pPr fontAlgn="base">
              <a:spcBef>
                <a:spcPct val="0"/>
              </a:spcBef>
              <a:spcAft>
                <a:spcPct val="0"/>
              </a:spcAft>
              <a:defRPr/>
            </a:pPr>
            <a:fld id="{3D4F8B08-CA54-4010-8060-897AC503D38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301418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hf hdr="0" ftr="0" dt="0"/>
  <p:txStyles>
    <p:titleStyle>
      <a:lvl1pPr algn="l" defTabSz="409575" rtl="0" eaLnBrk="0" fontAlgn="base" hangingPunct="0">
        <a:spcBef>
          <a:spcPct val="0"/>
        </a:spcBef>
        <a:spcAft>
          <a:spcPct val="0"/>
        </a:spcAft>
        <a:defRPr lang="en-US" sz="4600" b="1" i="1">
          <a:solidFill>
            <a:schemeClr val="tx1"/>
          </a:solidFill>
          <a:latin typeface="+mj-lt"/>
          <a:ea typeface="+mj-ea"/>
          <a:cs typeface="+mj-cs"/>
          <a:sym typeface="Trebuchet MS" pitchFamily="34" charset="0"/>
        </a:defRPr>
      </a:lvl1pPr>
      <a:lvl2pPr algn="l" defTabSz="409575" rtl="0" eaLnBrk="0" fontAlgn="base" hangingPunct="0">
        <a:spcBef>
          <a:spcPct val="0"/>
        </a:spcBef>
        <a:spcAft>
          <a:spcPct val="0"/>
        </a:spcAft>
        <a:defRPr sz="4600" b="1" i="1">
          <a:solidFill>
            <a:schemeClr val="tx1"/>
          </a:solidFill>
          <a:latin typeface="Trebuchet MS" pitchFamily="-100" charset="0"/>
          <a:ea typeface="Trebuchet MS" pitchFamily="-100" charset="0"/>
          <a:cs typeface="Trebuchet MS" pitchFamily="-100" charset="0"/>
          <a:sym typeface="Trebuchet MS" pitchFamily="34" charset="0"/>
        </a:defRPr>
      </a:lvl2pPr>
      <a:lvl3pPr algn="l" defTabSz="409575" rtl="0" eaLnBrk="0" fontAlgn="base" hangingPunct="0">
        <a:spcBef>
          <a:spcPct val="0"/>
        </a:spcBef>
        <a:spcAft>
          <a:spcPct val="0"/>
        </a:spcAft>
        <a:defRPr sz="4600" b="1" i="1">
          <a:solidFill>
            <a:schemeClr val="tx1"/>
          </a:solidFill>
          <a:latin typeface="Trebuchet MS" pitchFamily="-100" charset="0"/>
          <a:ea typeface="Trebuchet MS" pitchFamily="-100" charset="0"/>
          <a:cs typeface="Trebuchet MS" pitchFamily="-100" charset="0"/>
          <a:sym typeface="Trebuchet MS" pitchFamily="34" charset="0"/>
        </a:defRPr>
      </a:lvl3pPr>
      <a:lvl4pPr algn="l" defTabSz="409575" rtl="0" eaLnBrk="0" fontAlgn="base" hangingPunct="0">
        <a:spcBef>
          <a:spcPct val="0"/>
        </a:spcBef>
        <a:spcAft>
          <a:spcPct val="0"/>
        </a:spcAft>
        <a:defRPr sz="4600" b="1" i="1">
          <a:solidFill>
            <a:schemeClr val="tx1"/>
          </a:solidFill>
          <a:latin typeface="Trebuchet MS" pitchFamily="-100" charset="0"/>
          <a:ea typeface="Trebuchet MS" pitchFamily="-100" charset="0"/>
          <a:cs typeface="Trebuchet MS" pitchFamily="-100" charset="0"/>
          <a:sym typeface="Trebuchet MS" pitchFamily="34" charset="0"/>
        </a:defRPr>
      </a:lvl4pPr>
      <a:lvl5pPr algn="l" defTabSz="409575" rtl="0" eaLnBrk="0" fontAlgn="base" hangingPunct="0">
        <a:spcBef>
          <a:spcPct val="0"/>
        </a:spcBef>
        <a:spcAft>
          <a:spcPct val="0"/>
        </a:spcAft>
        <a:defRPr sz="4600" b="1" i="1">
          <a:solidFill>
            <a:schemeClr val="tx1"/>
          </a:solidFill>
          <a:latin typeface="Trebuchet MS" pitchFamily="-100" charset="0"/>
          <a:ea typeface="Trebuchet MS" pitchFamily="-100" charset="0"/>
          <a:cs typeface="Trebuchet MS" pitchFamily="-100" charset="0"/>
          <a:sym typeface="Trebuchet MS" pitchFamily="34" charset="0"/>
        </a:defRPr>
      </a:lvl5pPr>
      <a:lvl6pPr marL="321440" algn="ctr" defTabSz="410730" rtl="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882" algn="ctr" defTabSz="410730" rtl="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23" algn="ctr" defTabSz="410730" rtl="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763" algn="ctr" defTabSz="410730" rtl="0" fontAlgn="base" hangingPunct="0">
        <a:spcBef>
          <a:spcPct val="0"/>
        </a:spcBef>
        <a:spcAft>
          <a:spcPct val="0"/>
        </a:spcAft>
        <a:defRPr sz="4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39713" indent="-239713"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1pPr>
      <a:lvl2pPr marL="160338" indent="160338"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2pPr>
      <a:lvl3pPr marL="320675" indent="320675"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3pPr>
      <a:lvl4pPr marL="481013" indent="481013"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4pPr>
      <a:lvl5pPr marL="641350" indent="641350" algn="l" defTabSz="409575" rtl="0" eaLnBrk="0" fontAlgn="base" hangingPunct="0">
        <a:spcBef>
          <a:spcPts val="2950"/>
        </a:spcBef>
        <a:spcAft>
          <a:spcPct val="0"/>
        </a:spcAft>
        <a:defRPr sz="2100">
          <a:solidFill>
            <a:srgbClr val="5C6670"/>
          </a:solidFill>
          <a:latin typeface="+mn-lt"/>
          <a:ea typeface="+mn-ea"/>
          <a:cs typeface="+mn-cs"/>
          <a:sym typeface="Trebuchet MS" pitchFamily="34" charset="0"/>
        </a:defRPr>
      </a:lvl5pPr>
      <a:lvl6pPr marL="964323" algn="l" defTabSz="410730" rtl="0" fontAlgn="base" hangingPunct="0">
        <a:spcBef>
          <a:spcPts val="2953"/>
        </a:spcBef>
        <a:spcAft>
          <a:spcPct val="0"/>
        </a:spcAft>
        <a:defRPr sz="2100">
          <a:solidFill>
            <a:srgbClr val="5C6670"/>
          </a:solidFill>
          <a:latin typeface="+mn-lt"/>
          <a:ea typeface="+mn-ea"/>
          <a:cs typeface="+mn-cs"/>
          <a:sym typeface="Trebuchet MS" pitchFamily="-100" charset="0"/>
        </a:defRPr>
      </a:lvl6pPr>
      <a:lvl7pPr marL="1285763" algn="l" defTabSz="410730" rtl="0" fontAlgn="base" hangingPunct="0">
        <a:spcBef>
          <a:spcPts val="2953"/>
        </a:spcBef>
        <a:spcAft>
          <a:spcPct val="0"/>
        </a:spcAft>
        <a:defRPr sz="2100">
          <a:solidFill>
            <a:srgbClr val="5C6670"/>
          </a:solidFill>
          <a:latin typeface="+mn-lt"/>
          <a:ea typeface="+mn-ea"/>
          <a:cs typeface="+mn-cs"/>
          <a:sym typeface="Trebuchet MS" pitchFamily="-100" charset="0"/>
        </a:defRPr>
      </a:lvl7pPr>
      <a:lvl8pPr marL="1607205" algn="l" defTabSz="410730" rtl="0" fontAlgn="base" hangingPunct="0">
        <a:spcBef>
          <a:spcPts val="2953"/>
        </a:spcBef>
        <a:spcAft>
          <a:spcPct val="0"/>
        </a:spcAft>
        <a:defRPr sz="2100">
          <a:solidFill>
            <a:srgbClr val="5C6670"/>
          </a:solidFill>
          <a:latin typeface="+mn-lt"/>
          <a:ea typeface="+mn-ea"/>
          <a:cs typeface="+mn-cs"/>
          <a:sym typeface="Trebuchet MS" pitchFamily="-100" charset="0"/>
        </a:defRPr>
      </a:lvl8pPr>
      <a:lvl9pPr marL="1928645" algn="l" defTabSz="410730" rtl="0" fontAlgn="base" hangingPunct="0">
        <a:spcBef>
          <a:spcPts val="2953"/>
        </a:spcBef>
        <a:spcAft>
          <a:spcPct val="0"/>
        </a:spcAft>
        <a:defRPr sz="2100">
          <a:solidFill>
            <a:srgbClr val="5C6670"/>
          </a:solidFill>
          <a:latin typeface="+mn-lt"/>
          <a:ea typeface="+mn-ea"/>
          <a:cs typeface="+mn-cs"/>
          <a:sym typeface="Trebuchet MS" pitchFamily="-100"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url?sa=i&amp;rct=j&amp;q=&amp;esrc=s&amp;source=images&amp;cd=&amp;cad=rja&amp;uact=8&amp;ved=0ahUKEwjCmfywnYXOAhUP9GMKHUFHAIgQjRwIBw&amp;url=http://www.visitmaryland.org/&amp;bvm=bv.127521224,d.cGc&amp;psig=AFQjCNHkAboYfVqNmxoydWs6nI_1O5SWhg&amp;ust=1469213350590733" TargetMode="Externa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hyperlink" Target="http://www.google.com/url?sa=i&amp;rct=j&amp;q=&amp;esrc=s&amp;source=images&amp;cd=&amp;cad=rja&amp;uact=8&amp;ved=0ahUKEwiNoMbcnYXOAhVNxmMKHV44BiMQjRwIBw&amp;url=http://www.indiana.edu/~audioweb/T284/imgMap/imgMap.html&amp;psig=AFQjCNGPDb0nGHsTffCSTlSUUPkSfgAobQ&amp;ust=1469213674542705"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j3t9ft8IXOAhUUUGMKHZedCe4QjRwIBw&amp;url=http://www.biz-guru.co.za/2015/04/20/stop-kidding-yourself-time-is-money/&amp;psig=AFQjCNFU9XxUYU_JiTyYWBaJCiAzwTUrOA&amp;ust=14692356895404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file:///X:\Project\ADRC%20Topic%20Teams%202012\5269.07\TA%20Infrastructure%20and%20Learning%20Collaborative\April%202013%20Learning%20Session\Meeting%20materials\Ready%20for%20production\3%20Amigos%208.5x11_footer-09.png" TargetMode="Externa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hyperlink" Target="mailto:NoWrongDoor@acl.hhs.gov"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199640"/>
            <a:ext cx="9144000" cy="2387600"/>
          </a:xfrm>
        </p:spPr>
        <p:txBody>
          <a:bodyPr>
            <a:normAutofit fontScale="90000"/>
          </a:bodyPr>
          <a:lstStyle/>
          <a:p>
            <a:pPr algn="ctr"/>
            <a:r>
              <a:rPr lang="en-US" sz="4400" i="1" dirty="0"/>
              <a:t>Obtaining and Implementing Medicaid Administrative Federal Financial Participation (FFP) for Aging and Disability Resource Centers (ADRCs) </a:t>
            </a:r>
            <a:br>
              <a:rPr lang="en-US" sz="4400" i="1" dirty="0"/>
            </a:br>
            <a:r>
              <a:rPr lang="en-US" sz="4400" i="1" dirty="0"/>
              <a:t>in Hawaii and Maryland</a:t>
            </a:r>
            <a:br>
              <a:rPr lang="en-US" dirty="0"/>
            </a:br>
            <a:endParaRPr lang="en-US" dirty="0"/>
          </a:p>
        </p:txBody>
      </p:sp>
      <p:sp>
        <p:nvSpPr>
          <p:cNvPr id="4" name="TextBox 3"/>
          <p:cNvSpPr txBox="1"/>
          <p:nvPr/>
        </p:nvSpPr>
        <p:spPr>
          <a:xfrm>
            <a:off x="1066800" y="4747661"/>
            <a:ext cx="8107680" cy="1477328"/>
          </a:xfrm>
          <a:prstGeom prst="rect">
            <a:avLst/>
          </a:prstGeom>
          <a:noFill/>
        </p:spPr>
        <p:txBody>
          <a:bodyPr wrap="square" rtlCol="0">
            <a:spAutoFit/>
          </a:bodyPr>
          <a:lstStyle/>
          <a:p>
            <a:pPr algn="ctr"/>
            <a:r>
              <a:rPr lang="en-US" dirty="0">
                <a:solidFill>
                  <a:schemeClr val="bg2">
                    <a:lumMod val="50000"/>
                  </a:schemeClr>
                </a:solidFill>
              </a:rPr>
              <a:t>Hawaii Executive Office on Aging- Caroline Cadirao, Debbie Shimizu</a:t>
            </a:r>
          </a:p>
          <a:p>
            <a:pPr algn="ctr"/>
            <a:r>
              <a:rPr lang="en-US" dirty="0">
                <a:solidFill>
                  <a:schemeClr val="bg2">
                    <a:lumMod val="50000"/>
                  </a:schemeClr>
                </a:solidFill>
              </a:rPr>
              <a:t>Maryland Department of Aging- Ami Patel</a:t>
            </a:r>
          </a:p>
          <a:p>
            <a:pPr algn="ctr"/>
            <a:r>
              <a:rPr lang="en-US" dirty="0">
                <a:solidFill>
                  <a:schemeClr val="bg2">
                    <a:lumMod val="50000"/>
                  </a:schemeClr>
                </a:solidFill>
              </a:rPr>
              <a:t>Maryland Department of Health and Mental Hygiene- Devon Mayer</a:t>
            </a:r>
          </a:p>
          <a:p>
            <a:pPr algn="ctr"/>
            <a:r>
              <a:rPr lang="en-US" dirty="0">
                <a:solidFill>
                  <a:schemeClr val="bg2">
                    <a:lumMod val="50000"/>
                  </a:schemeClr>
                </a:solidFill>
              </a:rPr>
              <a:t>Administration for Community Living- Joseph Lugo</a:t>
            </a:r>
          </a:p>
          <a:p>
            <a:pPr algn="ctr"/>
            <a:r>
              <a:rPr lang="en-US" dirty="0">
                <a:solidFill>
                  <a:schemeClr val="bg2">
                    <a:lumMod val="50000"/>
                  </a:schemeClr>
                </a:solidFill>
              </a:rPr>
              <a:t>HCBS Strategies, Inc.- Steven Lutzky, Andrew Cieslinski</a:t>
            </a:r>
          </a:p>
        </p:txBody>
      </p:sp>
    </p:spTree>
    <p:extLst>
      <p:ext uri="{BB962C8B-B14F-4D97-AF65-F5344CB8AC3E}">
        <p14:creationId xmlns:p14="http://schemas.microsoft.com/office/powerpoint/2010/main" val="422581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715996"/>
            <a:ext cx="9235440" cy="1326059"/>
          </a:xfrm>
        </p:spPr>
        <p:txBody>
          <a:bodyPr/>
          <a:lstStyle/>
          <a:p>
            <a:pPr algn="ctr"/>
            <a:r>
              <a:rPr lang="en-US" dirty="0"/>
              <a:t>FFP Overview</a:t>
            </a:r>
          </a:p>
        </p:txBody>
      </p:sp>
      <p:sp>
        <p:nvSpPr>
          <p:cNvPr id="3" name="Content Placeholder 2"/>
          <p:cNvSpPr>
            <a:spLocks noGrp="1"/>
          </p:cNvSpPr>
          <p:nvPr>
            <p:ph sz="quarter" idx="10"/>
          </p:nvPr>
        </p:nvSpPr>
        <p:spPr>
          <a:xfrm>
            <a:off x="685688" y="1843830"/>
            <a:ext cx="8804095" cy="4554141"/>
          </a:xfrm>
        </p:spPr>
        <p:txBody>
          <a:bodyPr/>
          <a:lstStyle/>
          <a:p>
            <a:r>
              <a:rPr lang="en-US" dirty="0"/>
              <a:t>FFP provides matching dollars (generally 50%) to cover activities that contribute to the efficient and effective administration of the Medicaid program</a:t>
            </a:r>
          </a:p>
          <a:p>
            <a:endParaRPr lang="en-US" dirty="0"/>
          </a:p>
          <a:p>
            <a:r>
              <a:rPr lang="en-US" dirty="0"/>
              <a:t>Many ADRC functions are potentially eligible for matching Medicaid administrative funds</a:t>
            </a:r>
          </a:p>
          <a:p>
            <a:endParaRPr lang="en-US" dirty="0"/>
          </a:p>
          <a:p>
            <a:r>
              <a:rPr lang="en-US" dirty="0"/>
              <a:t>FFP can provide an ongoing, sustainable source of funding for enhanced ADRC activities</a:t>
            </a:r>
          </a:p>
          <a:p>
            <a:endParaRPr lang="en-US" dirty="0"/>
          </a:p>
          <a:p>
            <a:r>
              <a:rPr lang="en-US" dirty="0"/>
              <a:t>Note:  It is likely other agencies in your state already claim administrative FFP and they may be able to provide technical support</a:t>
            </a:r>
          </a:p>
          <a:p>
            <a:pPr marL="321457" indent="-321457">
              <a:buFont typeface="Arial" panose="020B0604020202020204" pitchFamily="34" charset="0"/>
              <a:buChar char="•"/>
            </a:pPr>
            <a:endParaRPr lang="en-US" dirty="0"/>
          </a:p>
        </p:txBody>
      </p:sp>
    </p:spTree>
    <p:extLst>
      <p:ext uri="{BB962C8B-B14F-4D97-AF65-F5344CB8AC3E}">
        <p14:creationId xmlns:p14="http://schemas.microsoft.com/office/powerpoint/2010/main" val="3141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8" y="527337"/>
            <a:ext cx="7887147" cy="1326059"/>
          </a:xfrm>
        </p:spPr>
        <p:txBody>
          <a:bodyPr>
            <a:normAutofit/>
          </a:bodyPr>
          <a:lstStyle/>
          <a:p>
            <a:pPr algn="ctr"/>
            <a:r>
              <a:rPr lang="en-US" dirty="0"/>
              <a:t>Activities Reimbursed Under FFP</a:t>
            </a:r>
          </a:p>
        </p:txBody>
      </p:sp>
      <p:sp>
        <p:nvSpPr>
          <p:cNvPr id="3" name="Content Placeholder 2"/>
          <p:cNvSpPr>
            <a:spLocks noGrp="1"/>
          </p:cNvSpPr>
          <p:nvPr>
            <p:ph sz="quarter" idx="10"/>
          </p:nvPr>
        </p:nvSpPr>
        <p:spPr>
          <a:xfrm>
            <a:off x="811308" y="1853399"/>
            <a:ext cx="7887147" cy="4485411"/>
          </a:xfrm>
        </p:spPr>
        <p:txBody>
          <a:bodyPr/>
          <a:lstStyle/>
          <a:p>
            <a:r>
              <a:rPr lang="en-US" dirty="0"/>
              <a:t>Potentially Medicaid related activities include:</a:t>
            </a:r>
          </a:p>
        </p:txBody>
      </p:sp>
      <p:sp>
        <p:nvSpPr>
          <p:cNvPr id="4" name="TextBox 3"/>
          <p:cNvSpPr txBox="1"/>
          <p:nvPr/>
        </p:nvSpPr>
        <p:spPr>
          <a:xfrm>
            <a:off x="811310" y="2412789"/>
            <a:ext cx="6665257" cy="2210862"/>
          </a:xfrm>
          <a:prstGeom prst="rect">
            <a:avLst/>
          </a:prstGeom>
          <a:noFill/>
        </p:spPr>
        <p:txBody>
          <a:bodyPr wrap="square" numCol="2" rtlCol="0">
            <a:spAutoFit/>
          </a:bodyPr>
          <a:lstStyle/>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Outreach and enrollment</a:t>
            </a:r>
          </a:p>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Case management</a:t>
            </a:r>
          </a:p>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Provider monitoring</a:t>
            </a:r>
          </a:p>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Planning and development</a:t>
            </a:r>
          </a:p>
          <a:p>
            <a:pPr marL="742950" lvl="1" indent="-285750">
              <a:spcBef>
                <a:spcPts val="1000"/>
              </a:spcBef>
              <a:buClr>
                <a:srgbClr val="90C226"/>
              </a:buClr>
              <a:buSzPct val="80000"/>
              <a:buFont typeface="Wingdings 3" charset="2"/>
              <a:buChar char=""/>
            </a:pPr>
            <a:endParaRPr lang="en-US" sz="1600" dirty="0">
              <a:solidFill>
                <a:prstClr val="black">
                  <a:lumMod val="75000"/>
                  <a:lumOff val="25000"/>
                </a:prstClr>
              </a:solidFill>
            </a:endParaRPr>
          </a:p>
          <a:p>
            <a:pPr marL="742950" lvl="1" indent="-285750">
              <a:spcBef>
                <a:spcPts val="1000"/>
              </a:spcBef>
              <a:buClr>
                <a:srgbClr val="90C226"/>
              </a:buClr>
              <a:buSzPct val="80000"/>
              <a:buFont typeface="Wingdings 3" charset="2"/>
              <a:buChar char=""/>
            </a:pPr>
            <a:endParaRPr lang="en-US" sz="1600" dirty="0">
              <a:solidFill>
                <a:prstClr val="black">
                  <a:lumMod val="75000"/>
                  <a:lumOff val="25000"/>
                </a:prstClr>
              </a:solidFill>
            </a:endParaRPr>
          </a:p>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Network development</a:t>
            </a:r>
          </a:p>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Auditing </a:t>
            </a:r>
          </a:p>
          <a:p>
            <a:pPr marL="742950" lvl="1" indent="-285750">
              <a:spcBef>
                <a:spcPts val="1000"/>
              </a:spcBef>
              <a:buClr>
                <a:srgbClr val="90C226"/>
              </a:buClr>
              <a:buSzPct val="80000"/>
              <a:buFont typeface="Wingdings 3" charset="2"/>
              <a:buChar char=""/>
            </a:pPr>
            <a:r>
              <a:rPr lang="en-US" sz="1600" dirty="0">
                <a:solidFill>
                  <a:prstClr val="black">
                    <a:lumMod val="75000"/>
                    <a:lumOff val="25000"/>
                  </a:prstClr>
                </a:solidFill>
              </a:rPr>
              <a:t>Quality improvement</a:t>
            </a:r>
          </a:p>
        </p:txBody>
      </p:sp>
    </p:spTree>
    <p:extLst>
      <p:ext uri="{BB962C8B-B14F-4D97-AF65-F5344CB8AC3E}">
        <p14:creationId xmlns:p14="http://schemas.microsoft.com/office/powerpoint/2010/main" val="25365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65218"/>
            <a:ext cx="9235440" cy="1326059"/>
          </a:xfrm>
        </p:spPr>
        <p:txBody>
          <a:bodyPr>
            <a:normAutofit/>
          </a:bodyPr>
          <a:lstStyle/>
          <a:p>
            <a:r>
              <a:rPr lang="en-US" dirty="0"/>
              <a:t>Why Should ADRCs Pursue FFP?</a:t>
            </a:r>
          </a:p>
        </p:txBody>
      </p:sp>
      <p:sp>
        <p:nvSpPr>
          <p:cNvPr id="3" name="Content Placeholder 2"/>
          <p:cNvSpPr>
            <a:spLocks noGrp="1"/>
          </p:cNvSpPr>
          <p:nvPr>
            <p:ph sz="quarter" idx="10"/>
          </p:nvPr>
        </p:nvSpPr>
        <p:spPr>
          <a:xfrm>
            <a:off x="502919" y="1410350"/>
            <a:ext cx="8915401" cy="5711125"/>
          </a:xfrm>
        </p:spPr>
        <p:txBody>
          <a:bodyPr>
            <a:normAutofit/>
          </a:bodyPr>
          <a:lstStyle/>
          <a:p>
            <a:r>
              <a:rPr lang="en-US" dirty="0"/>
              <a:t>Ongoing source of funding:</a:t>
            </a:r>
          </a:p>
          <a:p>
            <a:pPr lvl="1"/>
            <a:r>
              <a:rPr lang="en-US" dirty="0"/>
              <a:t>Once approved, funding will continue</a:t>
            </a:r>
          </a:p>
          <a:p>
            <a:pPr lvl="1"/>
            <a:r>
              <a:rPr lang="en-US" dirty="0"/>
              <a:t>FFP covers about 38% of costs for Wisconsin (i.e., 76% of activities are claimable)</a:t>
            </a:r>
          </a:p>
          <a:p>
            <a:endParaRPr lang="en-US" dirty="0"/>
          </a:p>
          <a:p>
            <a:r>
              <a:rPr lang="en-US" dirty="0"/>
              <a:t>Strengthens the case for State and local funding:</a:t>
            </a:r>
          </a:p>
          <a:p>
            <a:pPr lvl="1"/>
            <a:r>
              <a:rPr lang="en-US" dirty="0"/>
              <a:t>Local money goes twice as far</a:t>
            </a:r>
          </a:p>
          <a:p>
            <a:pPr lvl="1"/>
            <a:r>
              <a:rPr lang="en-US" dirty="0"/>
              <a:t>Demonstrates that the ADRC is a core infrastructure supporting the Medicaid program</a:t>
            </a:r>
          </a:p>
          <a:p>
            <a:endParaRPr lang="en-US" dirty="0"/>
          </a:p>
          <a:p>
            <a:r>
              <a:rPr lang="en-US" dirty="0"/>
              <a:t>This funding becomes the backbone for securing additional revenue sources:</a:t>
            </a:r>
          </a:p>
          <a:p>
            <a:pPr lvl="1"/>
            <a:r>
              <a:rPr lang="en-US" dirty="0"/>
              <a:t>Medicaid Choice Counseling, health plans, private pay, etc.</a:t>
            </a:r>
          </a:p>
          <a:p>
            <a:endParaRPr lang="en-US" dirty="0"/>
          </a:p>
          <a:p>
            <a:r>
              <a:rPr lang="en-US" dirty="0"/>
              <a:t>Does not require major changes to regular operations</a:t>
            </a:r>
          </a:p>
          <a:p>
            <a:pPr lvl="1"/>
            <a:r>
              <a:rPr lang="en-US" dirty="0"/>
              <a:t>Staff are already doing the work!</a:t>
            </a:r>
          </a:p>
          <a:p>
            <a:pPr marL="0" indent="0">
              <a:buNone/>
            </a:pPr>
            <a:br>
              <a:rPr lang="en-US" dirty="0"/>
            </a:br>
            <a:endParaRPr lang="en-US" dirty="0"/>
          </a:p>
          <a:p>
            <a:pPr lvl="1"/>
            <a:endParaRPr lang="en-US" dirty="0"/>
          </a:p>
        </p:txBody>
      </p:sp>
    </p:spTree>
    <p:extLst>
      <p:ext uri="{BB962C8B-B14F-4D97-AF65-F5344CB8AC3E}">
        <p14:creationId xmlns:p14="http://schemas.microsoft.com/office/powerpoint/2010/main" val="69543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Devon Mayer</a:t>
            </a:r>
          </a:p>
        </p:txBody>
      </p:sp>
      <p:sp>
        <p:nvSpPr>
          <p:cNvPr id="4" name="Text Placeholder 3"/>
          <p:cNvSpPr>
            <a:spLocks noGrp="1"/>
          </p:cNvSpPr>
          <p:nvPr>
            <p:ph type="body" idx="1"/>
          </p:nvPr>
        </p:nvSpPr>
        <p:spPr/>
        <p:txBody>
          <a:bodyPr/>
          <a:lstStyle/>
          <a:p>
            <a:r>
              <a:rPr lang="en-US" dirty="0"/>
              <a:t>Formerly with the Maryland Department of Health and Mental Hygiene (Maryland’s Medicaid agency)</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13</a:t>
            </a:fld>
            <a:endParaRPr lang="en-US" sz="1266" b="1" dirty="0">
              <a:solidFill>
                <a:schemeClr val="bg1"/>
              </a:solidFill>
            </a:endParaRPr>
          </a:p>
        </p:txBody>
      </p:sp>
    </p:spTree>
    <p:extLst>
      <p:ext uri="{BB962C8B-B14F-4D97-AF65-F5344CB8AC3E}">
        <p14:creationId xmlns:p14="http://schemas.microsoft.com/office/powerpoint/2010/main" val="395099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931" y="2361674"/>
            <a:ext cx="5249917" cy="3515712"/>
          </a:xfrm>
        </p:spPr>
        <p:txBody>
          <a:bodyPr>
            <a:normAutofit fontScale="47500" lnSpcReduction="20000"/>
          </a:bodyPr>
          <a:lstStyle/>
          <a:p>
            <a:pPr>
              <a:spcAft>
                <a:spcPts val="1200"/>
              </a:spcAft>
              <a:buFont typeface="Wingdings" pitchFamily="2" charset="2"/>
              <a:buChar char="v"/>
            </a:pPr>
            <a:r>
              <a:rPr lang="en-US" sz="4800" dirty="0">
                <a:solidFill>
                  <a:schemeClr val="tx1"/>
                </a:solidFill>
              </a:rPr>
              <a:t>Minimize duplication from having multiple entities facilitating access to Medicaid</a:t>
            </a:r>
          </a:p>
          <a:p>
            <a:pPr>
              <a:spcAft>
                <a:spcPts val="1200"/>
              </a:spcAft>
              <a:buFont typeface="Wingdings" pitchFamily="2" charset="2"/>
              <a:buChar char="v"/>
            </a:pPr>
            <a:r>
              <a:rPr lang="en-US" sz="4800" dirty="0">
                <a:solidFill>
                  <a:schemeClr val="tx1"/>
                </a:solidFill>
              </a:rPr>
              <a:t>Reduce Medicaid costs by delaying or preventing Medicaid eligibility</a:t>
            </a:r>
          </a:p>
          <a:p>
            <a:pPr>
              <a:spcAft>
                <a:spcPts val="1200"/>
              </a:spcAft>
              <a:buFont typeface="Wingdings" pitchFamily="2" charset="2"/>
              <a:buChar char="v"/>
            </a:pPr>
            <a:r>
              <a:rPr lang="en-US" sz="4800" dirty="0">
                <a:solidFill>
                  <a:schemeClr val="tx1"/>
                </a:solidFill>
              </a:rPr>
              <a:t>Triage may reduce unnecessary assessments</a:t>
            </a:r>
          </a:p>
          <a:p>
            <a:pPr>
              <a:spcAft>
                <a:spcPts val="1200"/>
              </a:spcAft>
              <a:buFont typeface="Wingdings" pitchFamily="2" charset="2"/>
              <a:buChar char="v"/>
            </a:pPr>
            <a:r>
              <a:rPr lang="en-US" sz="4800" dirty="0">
                <a:solidFill>
                  <a:schemeClr val="tx1"/>
                </a:solidFill>
              </a:rPr>
              <a:t>Supports Person-centered planning</a:t>
            </a:r>
          </a:p>
          <a:p>
            <a:pPr algn="ctr">
              <a:buNone/>
            </a:pPr>
            <a:endParaRPr lang="en-US" sz="4800" dirty="0"/>
          </a:p>
        </p:txBody>
      </p:sp>
      <p:sp>
        <p:nvSpPr>
          <p:cNvPr id="2" name="Title 1"/>
          <p:cNvSpPr>
            <a:spLocks noGrp="1"/>
          </p:cNvSpPr>
          <p:nvPr>
            <p:ph type="title"/>
          </p:nvPr>
        </p:nvSpPr>
        <p:spPr>
          <a:xfrm>
            <a:off x="140969" y="314072"/>
            <a:ext cx="9265920" cy="843455"/>
          </a:xfrm>
        </p:spPr>
        <p:txBody>
          <a:bodyPr/>
          <a:lstStyle/>
          <a:p>
            <a:pPr algn="ctr"/>
            <a:r>
              <a:rPr lang="en-US" dirty="0"/>
              <a:t>What’s in it for Medicaid?</a:t>
            </a:r>
          </a:p>
        </p:txBody>
      </p:sp>
      <p:pic>
        <p:nvPicPr>
          <p:cNvPr id="60418" name="Picture 2" descr="Marsha, Marsha, Marsha!"/>
          <p:cNvPicPr>
            <a:picLocks noChangeAspect="1" noChangeArrowheads="1"/>
          </p:cNvPicPr>
          <p:nvPr/>
        </p:nvPicPr>
        <p:blipFill>
          <a:blip r:embed="rId2" cstate="print"/>
          <a:srcRect/>
          <a:stretch>
            <a:fillRect/>
          </a:stretch>
        </p:blipFill>
        <p:spPr bwMode="auto">
          <a:xfrm>
            <a:off x="487680" y="3347546"/>
            <a:ext cx="3200400" cy="2895600"/>
          </a:xfrm>
          <a:prstGeom prst="rect">
            <a:avLst/>
          </a:prstGeom>
          <a:noFill/>
        </p:spPr>
      </p:pic>
      <p:sp>
        <p:nvSpPr>
          <p:cNvPr id="4" name="Cloud Callout 3"/>
          <p:cNvSpPr/>
          <p:nvPr/>
        </p:nvSpPr>
        <p:spPr>
          <a:xfrm>
            <a:off x="106681" y="1309196"/>
            <a:ext cx="4229099" cy="1746688"/>
          </a:xfrm>
          <a:prstGeom prst="cloudCallout">
            <a:avLst>
              <a:gd name="adj1" fmla="val -22201"/>
              <a:gd name="adj2" fmla="val 11299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Box 6"/>
          <p:cNvSpPr txBox="1"/>
          <p:nvPr/>
        </p:nvSpPr>
        <p:spPr>
          <a:xfrm>
            <a:off x="544834" y="1612542"/>
            <a:ext cx="3581399" cy="1077218"/>
          </a:xfrm>
          <a:prstGeom prst="rect">
            <a:avLst/>
          </a:prstGeom>
          <a:noFill/>
        </p:spPr>
        <p:txBody>
          <a:bodyPr wrap="square" rtlCol="0">
            <a:spAutoFit/>
          </a:bodyPr>
          <a:lstStyle/>
          <a:p>
            <a:r>
              <a:rPr lang="en-US" sz="1600" b="1" dirty="0"/>
              <a:t>Medicaid, Medicaid, Medicaid!  </a:t>
            </a:r>
          </a:p>
          <a:p>
            <a:endParaRPr lang="en-US" sz="1600" b="1" dirty="0"/>
          </a:p>
          <a:p>
            <a:r>
              <a:rPr lang="en-US" sz="1600" b="1" dirty="0"/>
              <a:t>Why does Medicaid get all the attention?!</a:t>
            </a:r>
          </a:p>
        </p:txBody>
      </p:sp>
      <p:sp>
        <p:nvSpPr>
          <p:cNvPr id="8" name="TextBox 7"/>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14</a:t>
            </a:fld>
            <a:endParaRPr lang="en-US" sz="1266" b="1" dirty="0">
              <a:solidFill>
                <a:schemeClr val="bg1"/>
              </a:solidFill>
            </a:endParaRPr>
          </a:p>
        </p:txBody>
      </p:sp>
      <p:sp>
        <p:nvSpPr>
          <p:cNvPr id="5" name="TextBox 4"/>
          <p:cNvSpPr txBox="1"/>
          <p:nvPr/>
        </p:nvSpPr>
        <p:spPr>
          <a:xfrm>
            <a:off x="430307" y="6362382"/>
            <a:ext cx="2697096" cy="246221"/>
          </a:xfrm>
          <a:prstGeom prst="rect">
            <a:avLst/>
          </a:prstGeom>
          <a:noFill/>
        </p:spPr>
        <p:txBody>
          <a:bodyPr wrap="square" rtlCol="0">
            <a:spAutoFit/>
          </a:bodyPr>
          <a:lstStyle/>
          <a:p>
            <a:r>
              <a:rPr lang="en-US" sz="1000" dirty="0"/>
              <a:t>*Photo created by Teja Rau from MDoA</a:t>
            </a:r>
          </a:p>
        </p:txBody>
      </p:sp>
    </p:spTree>
    <p:extLst>
      <p:ext uri="{BB962C8B-B14F-4D97-AF65-F5344CB8AC3E}">
        <p14:creationId xmlns:p14="http://schemas.microsoft.com/office/powerpoint/2010/main" val="28382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339" y="2678881"/>
            <a:ext cx="8596668" cy="1320800"/>
          </a:xfrm>
        </p:spPr>
        <p:txBody>
          <a:bodyPr/>
          <a:lstStyle/>
          <a:p>
            <a:r>
              <a:rPr lang="en-US" dirty="0"/>
              <a:t>Overview of FFP </a:t>
            </a:r>
            <a:br>
              <a:rPr lang="en-US" dirty="0"/>
            </a:br>
            <a:r>
              <a:rPr lang="en-US" dirty="0"/>
              <a:t>Infrastructure</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15</a:t>
            </a:fld>
            <a:endParaRPr lang="en-US" sz="1266"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675" y="1993080"/>
            <a:ext cx="5208748" cy="2944679"/>
          </a:xfrm>
          <a:prstGeom prst="rect">
            <a:avLst/>
          </a:prstGeom>
        </p:spPr>
      </p:pic>
    </p:spTree>
    <p:extLst>
      <p:ext uri="{BB962C8B-B14F-4D97-AF65-F5344CB8AC3E}">
        <p14:creationId xmlns:p14="http://schemas.microsoft.com/office/powerpoint/2010/main" val="353187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439119"/>
            <a:ext cx="8596668" cy="1320800"/>
          </a:xfrm>
        </p:spPr>
        <p:txBody>
          <a:bodyPr/>
          <a:lstStyle/>
          <a:p>
            <a:pPr algn="ctr"/>
            <a:r>
              <a:rPr lang="en-US" dirty="0"/>
              <a:t>Key Components of FFP Claiming Infrastructure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570765"/>
              </p:ext>
            </p:extLst>
          </p:nvPr>
        </p:nvGraphicFramePr>
        <p:xfrm>
          <a:off x="490952" y="1930400"/>
          <a:ext cx="8668547"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16</a:t>
            </a:fld>
            <a:endParaRPr lang="en-US" sz="1266" b="1" dirty="0">
              <a:solidFill>
                <a:schemeClr val="bg1"/>
              </a:solidFill>
            </a:endParaRPr>
          </a:p>
        </p:txBody>
      </p:sp>
    </p:spTree>
    <p:extLst>
      <p:ext uri="{BB962C8B-B14F-4D97-AF65-F5344CB8AC3E}">
        <p14:creationId xmlns:p14="http://schemas.microsoft.com/office/powerpoint/2010/main" val="120595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95" y="313262"/>
            <a:ext cx="8595360" cy="906462"/>
          </a:xfrm>
        </p:spPr>
        <p:txBody>
          <a:bodyPr>
            <a:noAutofit/>
          </a:bodyPr>
          <a:lstStyle/>
          <a:p>
            <a:pPr algn="ctr"/>
            <a:r>
              <a:rPr lang="en-US" sz="3500" dirty="0"/>
              <a:t>FFP Claiming and Reimbursement Process- Once Implemented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18251788"/>
              </p:ext>
            </p:extLst>
          </p:nvPr>
        </p:nvGraphicFramePr>
        <p:xfrm>
          <a:off x="-3300249" y="1513490"/>
          <a:ext cx="15749752" cy="5344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17</a:t>
            </a:fld>
            <a:endParaRPr lang="en-US" sz="1266" b="1" dirty="0">
              <a:solidFill>
                <a:schemeClr val="bg1"/>
              </a:solidFill>
            </a:endParaRPr>
          </a:p>
        </p:txBody>
      </p:sp>
    </p:spTree>
    <p:extLst>
      <p:ext uri="{BB962C8B-B14F-4D97-AF65-F5344CB8AC3E}">
        <p14:creationId xmlns:p14="http://schemas.microsoft.com/office/powerpoint/2010/main" val="180954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Andrew Cieslinski</a:t>
            </a:r>
          </a:p>
        </p:txBody>
      </p:sp>
      <p:sp>
        <p:nvSpPr>
          <p:cNvPr id="4" name="Text Placeholder 3"/>
          <p:cNvSpPr>
            <a:spLocks noGrp="1"/>
          </p:cNvSpPr>
          <p:nvPr>
            <p:ph type="body" idx="1"/>
          </p:nvPr>
        </p:nvSpPr>
        <p:spPr/>
        <p:txBody>
          <a:bodyPr/>
          <a:lstStyle/>
          <a:p>
            <a:r>
              <a:rPr lang="en-US" dirty="0"/>
              <a:t>HCBS Strategies</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18</a:t>
            </a:fld>
            <a:endParaRPr lang="en-US" sz="1266" b="1" dirty="0">
              <a:solidFill>
                <a:schemeClr val="bg1"/>
              </a:solidFill>
            </a:endParaRPr>
          </a:p>
        </p:txBody>
      </p:sp>
    </p:spTree>
    <p:extLst>
      <p:ext uri="{BB962C8B-B14F-4D97-AF65-F5344CB8AC3E}">
        <p14:creationId xmlns:p14="http://schemas.microsoft.com/office/powerpoint/2010/main" val="230948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2"/>
            <a:ext cx="8458200" cy="969579"/>
          </a:xfrm>
        </p:spPr>
        <p:txBody>
          <a:bodyPr>
            <a:normAutofit/>
          </a:bodyPr>
          <a:lstStyle/>
          <a:p>
            <a:pPr algn="ctr"/>
            <a:r>
              <a:rPr lang="en-US" sz="5400" dirty="0"/>
              <a:t>Development Process</a:t>
            </a:r>
            <a:endParaRPr lang="en-US" sz="5400" b="1" cap="small" dirty="0">
              <a:solidFill>
                <a:schemeClr val="tx1"/>
              </a:solidFill>
            </a:endParaRPr>
          </a:p>
        </p:txBody>
      </p:sp>
      <p:sp>
        <p:nvSpPr>
          <p:cNvPr id="5" name="Text Placeholder 4"/>
          <p:cNvSpPr>
            <a:spLocks noGrp="1"/>
          </p:cNvSpPr>
          <p:nvPr>
            <p:ph type="body" idx="1"/>
          </p:nvPr>
        </p:nvSpPr>
        <p:spPr>
          <a:xfrm>
            <a:off x="1485253" y="2245561"/>
            <a:ext cx="3048000" cy="2557462"/>
          </a:xfrm>
        </p:spPr>
        <p:txBody>
          <a:bodyPr>
            <a:normAutofit/>
          </a:bodyPr>
          <a:lstStyle/>
          <a:p>
            <a:pPr algn="l">
              <a:buFont typeface="Arial" pitchFamily="34" charset="0"/>
              <a:buChar char="•"/>
            </a:pPr>
            <a:r>
              <a:rPr lang="en-US" sz="2800" b="1" dirty="0">
                <a:solidFill>
                  <a:schemeClr val="tx1"/>
                </a:solidFill>
              </a:rPr>
              <a:t>Who</a:t>
            </a:r>
          </a:p>
          <a:p>
            <a:pPr algn="l">
              <a:buFont typeface="Arial" pitchFamily="34" charset="0"/>
              <a:buChar char="•"/>
            </a:pPr>
            <a:r>
              <a:rPr lang="en-US" sz="2800" b="1" dirty="0">
                <a:solidFill>
                  <a:schemeClr val="tx1"/>
                </a:solidFill>
              </a:rPr>
              <a:t>What</a:t>
            </a:r>
          </a:p>
          <a:p>
            <a:pPr algn="l">
              <a:buFont typeface="Arial" pitchFamily="34" charset="0"/>
              <a:buChar char="•"/>
            </a:pPr>
            <a:r>
              <a:rPr lang="en-US" sz="2800" b="1" dirty="0">
                <a:solidFill>
                  <a:schemeClr val="tx1"/>
                </a:solidFill>
              </a:rPr>
              <a:t>When</a:t>
            </a:r>
          </a:p>
          <a:p>
            <a:pPr algn="l">
              <a:buFont typeface="Arial" pitchFamily="34" charset="0"/>
              <a:buChar char="•"/>
            </a:pPr>
            <a:r>
              <a:rPr lang="en-US" sz="2800" b="1" dirty="0">
                <a:solidFill>
                  <a:schemeClr val="tx1"/>
                </a:solidFill>
              </a:rPr>
              <a:t>How</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8122" y="2008484"/>
            <a:ext cx="4762500" cy="2686050"/>
          </a:xfrm>
          <a:prstGeom prst="rect">
            <a:avLst/>
          </a:prstGeom>
        </p:spPr>
      </p:pic>
      <p:sp>
        <p:nvSpPr>
          <p:cNvPr id="6" name="TextBox 5"/>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19</a:t>
            </a:fld>
            <a:endParaRPr lang="en-US" sz="1266" b="1" dirty="0">
              <a:solidFill>
                <a:schemeClr val="bg1"/>
              </a:solidFill>
            </a:endParaRPr>
          </a:p>
        </p:txBody>
      </p:sp>
    </p:spTree>
    <p:extLst>
      <p:ext uri="{BB962C8B-B14F-4D97-AF65-F5344CB8AC3E}">
        <p14:creationId xmlns:p14="http://schemas.microsoft.com/office/powerpoint/2010/main" val="204529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Joseph Lugo	</a:t>
            </a:r>
          </a:p>
        </p:txBody>
      </p:sp>
      <p:sp>
        <p:nvSpPr>
          <p:cNvPr id="4" name="Text Placeholder 3"/>
          <p:cNvSpPr>
            <a:spLocks noGrp="1"/>
          </p:cNvSpPr>
          <p:nvPr>
            <p:ph type="body" idx="1"/>
          </p:nvPr>
        </p:nvSpPr>
        <p:spPr/>
        <p:txBody>
          <a:bodyPr/>
          <a:lstStyle/>
          <a:p>
            <a:r>
              <a:rPr lang="en-US" dirty="0"/>
              <a:t>Administration for Community Living</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a:t>
            </a:fld>
            <a:endParaRPr lang="en-US" sz="1266" b="1" dirty="0">
              <a:solidFill>
                <a:schemeClr val="bg1"/>
              </a:solidFill>
            </a:endParaRPr>
          </a:p>
        </p:txBody>
      </p:sp>
    </p:spTree>
    <p:extLst>
      <p:ext uri="{BB962C8B-B14F-4D97-AF65-F5344CB8AC3E}">
        <p14:creationId xmlns:p14="http://schemas.microsoft.com/office/powerpoint/2010/main" val="424262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43" y="202169"/>
            <a:ext cx="8042276" cy="784082"/>
          </a:xfrm>
        </p:spPr>
        <p:txBody>
          <a:bodyPr>
            <a:normAutofit/>
          </a:bodyPr>
          <a:lstStyle/>
          <a:p>
            <a:pPr algn="ctr"/>
            <a:r>
              <a:rPr lang="en-US" sz="4000" dirty="0"/>
              <a:t>Development Timeline</a:t>
            </a:r>
            <a:endParaRPr lang="en-US" sz="4000"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04267574"/>
              </p:ext>
            </p:extLst>
          </p:nvPr>
        </p:nvGraphicFramePr>
        <p:xfrm>
          <a:off x="467711" y="1123491"/>
          <a:ext cx="9144000" cy="545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20</a:t>
            </a:fld>
            <a:endParaRPr lang="en-US" sz="1266" b="1" dirty="0">
              <a:solidFill>
                <a:schemeClr val="bg1"/>
              </a:solidFill>
            </a:endParaRPr>
          </a:p>
        </p:txBody>
      </p:sp>
    </p:spTree>
    <p:extLst>
      <p:ext uri="{BB962C8B-B14F-4D97-AF65-F5344CB8AC3E}">
        <p14:creationId xmlns:p14="http://schemas.microsoft.com/office/powerpoint/2010/main" val="24762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00" y="340614"/>
            <a:ext cx="9235440" cy="1326059"/>
          </a:xfrm>
        </p:spPr>
        <p:txBody>
          <a:bodyPr/>
          <a:lstStyle/>
          <a:p>
            <a:r>
              <a:rPr lang="en-US" dirty="0"/>
              <a:t>Documenting Medicaid Related Time- </a:t>
            </a:r>
            <a:br>
              <a:rPr lang="en-US" dirty="0"/>
            </a:br>
            <a:r>
              <a:rPr lang="en-US" dirty="0"/>
              <a:t>Time Study Codes</a:t>
            </a:r>
          </a:p>
        </p:txBody>
      </p:sp>
      <p:sp>
        <p:nvSpPr>
          <p:cNvPr id="3" name="Content Placeholder 2"/>
          <p:cNvSpPr>
            <a:spLocks noGrp="1"/>
          </p:cNvSpPr>
          <p:nvPr>
            <p:ph sz="quarter" idx="10"/>
          </p:nvPr>
        </p:nvSpPr>
        <p:spPr>
          <a:xfrm>
            <a:off x="366447" y="2166135"/>
            <a:ext cx="8228604" cy="5377912"/>
          </a:xfrm>
        </p:spPr>
        <p:txBody>
          <a:bodyPr>
            <a:normAutofit/>
          </a:bodyPr>
          <a:lstStyle/>
          <a:p>
            <a:pPr>
              <a:spcAft>
                <a:spcPts val="600"/>
              </a:spcAft>
            </a:pPr>
            <a:r>
              <a:rPr lang="en-US" sz="2600" dirty="0"/>
              <a:t>Establish codes to classify how staff time is spent:</a:t>
            </a:r>
          </a:p>
          <a:p>
            <a:pPr lvl="1"/>
            <a:r>
              <a:rPr lang="en-US" sz="2100" dirty="0"/>
              <a:t>Medicaid related</a:t>
            </a:r>
          </a:p>
          <a:p>
            <a:pPr lvl="1"/>
            <a:r>
              <a:rPr lang="en-US" sz="2100" dirty="0"/>
              <a:t>Not Medicaid related</a:t>
            </a:r>
          </a:p>
          <a:p>
            <a:pPr lvl="1"/>
            <a:r>
              <a:rPr lang="en-US" sz="2100" dirty="0"/>
              <a:t>General Administration</a:t>
            </a:r>
          </a:p>
          <a:p>
            <a:endParaRPr lang="en-US" sz="2600" dirty="0"/>
          </a:p>
          <a:p>
            <a:r>
              <a:rPr lang="en-US" sz="2600" dirty="0"/>
              <a:t>Codes should both:</a:t>
            </a:r>
          </a:p>
          <a:p>
            <a:pPr lvl="1"/>
            <a:r>
              <a:rPr lang="en-US" sz="2100" dirty="0"/>
              <a:t>Appear similar to what CMS has seen in previous approved applications</a:t>
            </a:r>
          </a:p>
          <a:p>
            <a:pPr lvl="1"/>
            <a:r>
              <a:rPr lang="en-US" sz="2100" dirty="0"/>
              <a:t>Make sense to the workers who need to code their time</a:t>
            </a:r>
          </a:p>
        </p:txBody>
      </p:sp>
    </p:spTree>
    <p:extLst>
      <p:ext uri="{BB962C8B-B14F-4D97-AF65-F5344CB8AC3E}">
        <p14:creationId xmlns:p14="http://schemas.microsoft.com/office/powerpoint/2010/main" val="135651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04" y="642514"/>
            <a:ext cx="8534400" cy="758952"/>
          </a:xfrm>
        </p:spPr>
        <p:txBody>
          <a:bodyPr>
            <a:normAutofit/>
          </a:bodyPr>
          <a:lstStyle/>
          <a:p>
            <a:pPr algn="ctr"/>
            <a:r>
              <a:rPr lang="en-US" dirty="0"/>
              <a:t>Develop and Test Task Codes</a:t>
            </a:r>
          </a:p>
        </p:txBody>
      </p:sp>
      <p:sp>
        <p:nvSpPr>
          <p:cNvPr id="3" name="Content Placeholder 2"/>
          <p:cNvSpPr>
            <a:spLocks noGrp="1"/>
          </p:cNvSpPr>
          <p:nvPr>
            <p:ph sz="quarter" idx="1"/>
          </p:nvPr>
        </p:nvSpPr>
        <p:spPr>
          <a:xfrm>
            <a:off x="812484" y="1778016"/>
            <a:ext cx="8503920" cy="4794924"/>
          </a:xfrm>
        </p:spPr>
        <p:txBody>
          <a:bodyPr>
            <a:normAutofit/>
          </a:bodyPr>
          <a:lstStyle/>
          <a:p>
            <a:pPr marL="1374775" indent="-1374775">
              <a:buNone/>
            </a:pPr>
            <a:r>
              <a:rPr lang="en-US" sz="2200" b="1" u="sng" dirty="0"/>
              <a:t>Purpose</a:t>
            </a:r>
            <a:r>
              <a:rPr lang="en-US" sz="2200" b="1" dirty="0"/>
              <a:t>:  </a:t>
            </a:r>
            <a:r>
              <a:rPr lang="en-US" sz="2200" dirty="0"/>
              <a:t>To ensure task definitions and codes are comprehensive and understandable.</a:t>
            </a:r>
          </a:p>
          <a:p>
            <a:pPr>
              <a:buNone/>
            </a:pPr>
            <a:endParaRPr lang="en-US" dirty="0"/>
          </a:p>
          <a:p>
            <a:pPr marL="914400" indent="-396875">
              <a:buFont typeface="+mj-lt"/>
              <a:buAutoNum type="arabicPeriod"/>
            </a:pPr>
            <a:r>
              <a:rPr lang="en-US" sz="2000" dirty="0"/>
              <a:t>Brainstorm with local staff about their daily tasks</a:t>
            </a:r>
          </a:p>
          <a:p>
            <a:pPr marL="1311275" lvl="1" indent="-396875">
              <a:buFont typeface="+mj-lt"/>
              <a:buAutoNum type="alphaLcParenR"/>
            </a:pPr>
            <a:r>
              <a:rPr lang="en-US" sz="1800" dirty="0">
                <a:solidFill>
                  <a:schemeClr val="tx1"/>
                </a:solidFill>
              </a:rPr>
              <a:t>Include management, administrative, and clerical tasks</a:t>
            </a:r>
          </a:p>
          <a:p>
            <a:pPr marL="914400" indent="-396875">
              <a:buFont typeface="+mj-lt"/>
              <a:buAutoNum type="arabicPeriod"/>
            </a:pPr>
            <a:endParaRPr lang="en-US" sz="2000" dirty="0"/>
          </a:p>
          <a:p>
            <a:pPr marL="914400" indent="-396875">
              <a:buFont typeface="+mj-lt"/>
              <a:buAutoNum type="arabicPeriod"/>
            </a:pPr>
            <a:r>
              <a:rPr lang="en-US" sz="2000" dirty="0"/>
              <a:t>Have front-line staff pilot test the codes</a:t>
            </a:r>
          </a:p>
          <a:p>
            <a:pPr marL="914400" indent="-396875">
              <a:buFont typeface="+mj-lt"/>
              <a:buAutoNum type="arabicPeriod"/>
            </a:pPr>
            <a:endParaRPr lang="en-US" sz="2000" dirty="0"/>
          </a:p>
          <a:p>
            <a:pPr marL="914400" indent="-396875">
              <a:buFont typeface="+mj-lt"/>
              <a:buAutoNum type="arabicPeriod"/>
            </a:pPr>
            <a:r>
              <a:rPr lang="en-US" sz="2000" dirty="0"/>
              <a:t>Convene staff focus group to provide feedback on definitions and whether all types of tasks were captured.</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22</a:t>
            </a:fld>
            <a:endParaRPr lang="en-US" sz="1266" b="1" dirty="0">
              <a:solidFill>
                <a:schemeClr val="bg1"/>
              </a:solidFill>
            </a:endParaRPr>
          </a:p>
        </p:txBody>
      </p:sp>
    </p:spTree>
    <p:extLst>
      <p:ext uri="{BB962C8B-B14F-4D97-AF65-F5344CB8AC3E}">
        <p14:creationId xmlns:p14="http://schemas.microsoft.com/office/powerpoint/2010/main" val="364674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11" y="495600"/>
            <a:ext cx="9235440" cy="1326059"/>
          </a:xfrm>
        </p:spPr>
        <p:txBody>
          <a:bodyPr/>
          <a:lstStyle/>
          <a:p>
            <a:r>
              <a:rPr lang="en-US" dirty="0"/>
              <a:t>Documenting Medicaid Related Time- Infrastructure Development</a:t>
            </a:r>
          </a:p>
        </p:txBody>
      </p:sp>
      <p:sp>
        <p:nvSpPr>
          <p:cNvPr id="3" name="Content Placeholder 2"/>
          <p:cNvSpPr>
            <a:spLocks noGrp="1"/>
          </p:cNvSpPr>
          <p:nvPr>
            <p:ph sz="quarter" idx="10"/>
          </p:nvPr>
        </p:nvSpPr>
        <p:spPr>
          <a:xfrm>
            <a:off x="597956" y="1976639"/>
            <a:ext cx="8995495" cy="4179094"/>
          </a:xfrm>
        </p:spPr>
        <p:txBody>
          <a:bodyPr>
            <a:normAutofit fontScale="92500" lnSpcReduction="10000"/>
          </a:bodyPr>
          <a:lstStyle/>
          <a:p>
            <a:pPr>
              <a:spcAft>
                <a:spcPts val="600"/>
              </a:spcAft>
            </a:pPr>
            <a:r>
              <a:rPr lang="en-US" sz="2600" dirty="0"/>
              <a:t>Decide methodology for collecting information on staff time</a:t>
            </a:r>
          </a:p>
          <a:p>
            <a:pPr marL="682625" lvl="2">
              <a:spcAft>
                <a:spcPts val="600"/>
              </a:spcAft>
            </a:pPr>
            <a:r>
              <a:rPr lang="en-US" sz="2100" dirty="0">
                <a:solidFill>
                  <a:schemeClr val="tx1"/>
                </a:solidFill>
              </a:rPr>
              <a:t>Random moment</a:t>
            </a:r>
          </a:p>
          <a:p>
            <a:pPr marL="682625" lvl="2">
              <a:spcAft>
                <a:spcPts val="600"/>
              </a:spcAft>
            </a:pPr>
            <a:r>
              <a:rPr lang="en-US" sz="2100" dirty="0">
                <a:solidFill>
                  <a:schemeClr val="tx1"/>
                </a:solidFill>
              </a:rPr>
              <a:t>Daily log/timesheet</a:t>
            </a:r>
          </a:p>
          <a:p>
            <a:pPr marL="682625" lvl="2">
              <a:spcAft>
                <a:spcPts val="600"/>
              </a:spcAft>
            </a:pPr>
            <a:r>
              <a:rPr lang="en-US" sz="2100" dirty="0">
                <a:solidFill>
                  <a:schemeClr val="tx1"/>
                </a:solidFill>
              </a:rPr>
              <a:t>Alternative approaches (e.g., 100% documentation for only a portion of the days)</a:t>
            </a:r>
          </a:p>
          <a:p>
            <a:pPr>
              <a:spcAft>
                <a:spcPts val="600"/>
              </a:spcAft>
            </a:pPr>
            <a:r>
              <a:rPr lang="en-US" sz="2600" dirty="0"/>
              <a:t>Develop infrastructure for implementing methodology</a:t>
            </a:r>
          </a:p>
          <a:p>
            <a:pPr>
              <a:spcAft>
                <a:spcPts val="600"/>
              </a:spcAft>
            </a:pPr>
            <a:r>
              <a:rPr lang="en-US" sz="2600" dirty="0"/>
              <a:t>Establish training and monitoring infrastructure</a:t>
            </a:r>
          </a:p>
          <a:p>
            <a:pPr>
              <a:spcAft>
                <a:spcPts val="600"/>
              </a:spcAft>
            </a:pPr>
            <a:r>
              <a:rPr lang="en-US" sz="2600" dirty="0"/>
              <a:t>Conduct pilots to establish whether code descriptions are clear to local staff and cost estimates </a:t>
            </a:r>
          </a:p>
        </p:txBody>
      </p:sp>
    </p:spTree>
    <p:extLst>
      <p:ext uri="{BB962C8B-B14F-4D97-AF65-F5344CB8AC3E}">
        <p14:creationId xmlns:p14="http://schemas.microsoft.com/office/powerpoint/2010/main" val="402837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Establishing Cost of Staff Time</a:t>
            </a:r>
          </a:p>
        </p:txBody>
      </p:sp>
      <p:sp>
        <p:nvSpPr>
          <p:cNvPr id="3" name="Content Placeholder 2"/>
          <p:cNvSpPr>
            <a:spLocks noGrp="1"/>
          </p:cNvSpPr>
          <p:nvPr>
            <p:ph idx="1"/>
          </p:nvPr>
        </p:nvSpPr>
        <p:spPr>
          <a:xfrm>
            <a:off x="677335" y="1930401"/>
            <a:ext cx="8596668" cy="4110962"/>
          </a:xfrm>
        </p:spPr>
        <p:txBody>
          <a:bodyPr>
            <a:normAutofit/>
          </a:bodyPr>
          <a:lstStyle/>
          <a:p>
            <a:r>
              <a:rPr lang="en-US" sz="2200" dirty="0"/>
              <a:t>All costs for staff participating in time study on a quarterly basis</a:t>
            </a:r>
          </a:p>
          <a:p>
            <a:r>
              <a:rPr lang="en-US" sz="2200" dirty="0"/>
              <a:t>Costs for staff supporting staff participating in time study</a:t>
            </a:r>
          </a:p>
          <a:p>
            <a:r>
              <a:rPr lang="en-US" sz="2200" dirty="0"/>
              <a:t>Align cost categories with OMB guidance and state practices</a:t>
            </a:r>
          </a:p>
          <a:p>
            <a:r>
              <a:rPr lang="en-US" sz="2200" dirty="0"/>
              <a:t>Mechanism for reporting costs (e.g., standardized excel spreadsheet)</a:t>
            </a:r>
          </a:p>
          <a:p>
            <a:r>
              <a:rPr lang="en-US" sz="2200" dirty="0"/>
              <a:t>Work with local sites to complete reporting mechanism accurately</a:t>
            </a:r>
          </a:p>
          <a:p>
            <a:r>
              <a:rPr lang="en-US" sz="2200" dirty="0"/>
              <a:t>State review of reports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24</a:t>
            </a:fld>
            <a:endParaRPr lang="en-US" sz="1266" b="1" dirty="0">
              <a:solidFill>
                <a:schemeClr val="bg1"/>
              </a:solidFill>
            </a:endParaRPr>
          </a:p>
        </p:txBody>
      </p:sp>
    </p:spTree>
    <p:extLst>
      <p:ext uri="{BB962C8B-B14F-4D97-AF65-F5344CB8AC3E}">
        <p14:creationId xmlns:p14="http://schemas.microsoft.com/office/powerpoint/2010/main" val="241463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55" y="441960"/>
            <a:ext cx="8596668" cy="1320800"/>
          </a:xfrm>
        </p:spPr>
        <p:txBody>
          <a:bodyPr>
            <a:normAutofit/>
          </a:bodyPr>
          <a:lstStyle/>
          <a:p>
            <a:pPr algn="ctr"/>
            <a:r>
              <a:rPr lang="en-US" dirty="0"/>
              <a:t>Identify Relevant Cost Categories</a:t>
            </a:r>
          </a:p>
        </p:txBody>
      </p:sp>
      <p:sp>
        <p:nvSpPr>
          <p:cNvPr id="3" name="Content Placeholder 2"/>
          <p:cNvSpPr>
            <a:spLocks noGrp="1"/>
          </p:cNvSpPr>
          <p:nvPr>
            <p:ph sz="quarter" idx="1"/>
          </p:nvPr>
        </p:nvSpPr>
        <p:spPr>
          <a:xfrm>
            <a:off x="739603" y="1557528"/>
            <a:ext cx="8503920" cy="4794924"/>
          </a:xfrm>
        </p:spPr>
        <p:txBody>
          <a:bodyPr>
            <a:normAutofit/>
          </a:bodyPr>
          <a:lstStyle/>
          <a:p>
            <a:pPr marL="1482725" indent="-1482725">
              <a:buNone/>
            </a:pPr>
            <a:r>
              <a:rPr lang="en-US" sz="2400" b="1" u="sng" dirty="0"/>
              <a:t>Purpose</a:t>
            </a:r>
            <a:r>
              <a:rPr lang="en-US" sz="2400" b="1" dirty="0"/>
              <a:t>:  </a:t>
            </a:r>
            <a:r>
              <a:rPr lang="en-US" sz="2400" dirty="0"/>
              <a:t>To identify all costs that support ADRC/NWD staff time, activities, and operations.</a:t>
            </a:r>
          </a:p>
          <a:p>
            <a:pPr>
              <a:buNone/>
            </a:pPr>
            <a:endParaRPr lang="en-US" dirty="0"/>
          </a:p>
          <a:p>
            <a:pPr marL="1082675" indent="-514350">
              <a:spcAft>
                <a:spcPts val="600"/>
              </a:spcAft>
              <a:buFont typeface="+mj-lt"/>
              <a:buAutoNum type="arabicPeriod"/>
            </a:pPr>
            <a:r>
              <a:rPr lang="en-US" sz="2000" dirty="0"/>
              <a:t>Identify and define costs using cost categories similar to State chart of accounts.</a:t>
            </a:r>
            <a:endParaRPr lang="en-US" sz="2000" dirty="0">
              <a:solidFill>
                <a:schemeClr val="tx1"/>
              </a:solidFill>
            </a:endParaRPr>
          </a:p>
          <a:p>
            <a:pPr marL="1082675" indent="-514350">
              <a:spcAft>
                <a:spcPts val="600"/>
              </a:spcAft>
              <a:buFont typeface="+mj-lt"/>
              <a:buAutoNum type="arabicPeriod"/>
            </a:pPr>
            <a:r>
              <a:rPr lang="en-US" sz="2000" dirty="0"/>
              <a:t>Develop spreadsheet/invoice  using cost categories</a:t>
            </a:r>
          </a:p>
          <a:p>
            <a:pPr marL="1082675" indent="-514350">
              <a:spcAft>
                <a:spcPts val="600"/>
              </a:spcAft>
              <a:buFont typeface="+mj-lt"/>
              <a:buAutoNum type="arabicPeriod"/>
            </a:pPr>
            <a:r>
              <a:rPr lang="en-US" sz="2000" dirty="0"/>
              <a:t>Understand what types of costs are disallowed or not agreed upon by Medicaid (e.g. food).</a:t>
            </a:r>
          </a:p>
          <a:p>
            <a:pPr marL="1082675" indent="-514350">
              <a:spcAft>
                <a:spcPts val="600"/>
              </a:spcAft>
              <a:buFont typeface="+mj-lt"/>
              <a:buAutoNum type="arabicPeriod"/>
            </a:pPr>
            <a:r>
              <a:rPr lang="en-US" sz="2000" dirty="0"/>
              <a:t>Review and pilot test spreadsheet/invoice with local fiscal staff to ensure they understand the process and task categories.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25</a:t>
            </a:fld>
            <a:endParaRPr lang="en-US" sz="1266" b="1" dirty="0">
              <a:solidFill>
                <a:schemeClr val="bg1"/>
              </a:solidFill>
            </a:endParaRPr>
          </a:p>
        </p:txBody>
      </p:sp>
    </p:spTree>
    <p:extLst>
      <p:ext uri="{BB962C8B-B14F-4D97-AF65-F5344CB8AC3E}">
        <p14:creationId xmlns:p14="http://schemas.microsoft.com/office/powerpoint/2010/main" val="4210316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0"/>
            <a:ext cx="8908243" cy="1320800"/>
          </a:xfrm>
        </p:spPr>
        <p:txBody>
          <a:bodyPr>
            <a:normAutofit/>
          </a:bodyPr>
          <a:lstStyle/>
          <a:p>
            <a:r>
              <a:rPr lang="en-US" dirty="0"/>
              <a:t>Example:  Reimbursable Costs in Maryland</a:t>
            </a:r>
          </a:p>
        </p:txBody>
      </p:sp>
      <p:sp>
        <p:nvSpPr>
          <p:cNvPr id="3" name="Content Placeholder 2"/>
          <p:cNvSpPr>
            <a:spLocks noGrp="1"/>
          </p:cNvSpPr>
          <p:nvPr>
            <p:ph sz="quarter" idx="1"/>
          </p:nvPr>
        </p:nvSpPr>
        <p:spPr>
          <a:xfrm>
            <a:off x="682221" y="1778000"/>
            <a:ext cx="8397240" cy="3093720"/>
          </a:xfrm>
        </p:spPr>
        <p:txBody>
          <a:bodyPr numCol="2">
            <a:normAutofit lnSpcReduction="10000"/>
          </a:bodyPr>
          <a:lstStyle/>
          <a:p>
            <a:r>
              <a:rPr lang="en-US" dirty="0"/>
              <a:t>Salaries</a:t>
            </a:r>
          </a:p>
          <a:p>
            <a:r>
              <a:rPr lang="en-US" dirty="0"/>
              <a:t>Fringe and Benefits</a:t>
            </a:r>
          </a:p>
          <a:p>
            <a:r>
              <a:rPr lang="en-US" dirty="0"/>
              <a:t>Indirect</a:t>
            </a:r>
          </a:p>
          <a:p>
            <a:r>
              <a:rPr lang="en-US" dirty="0"/>
              <a:t>Travel</a:t>
            </a:r>
          </a:p>
          <a:p>
            <a:r>
              <a:rPr lang="en-US" dirty="0"/>
              <a:t>Vehicle costs</a:t>
            </a:r>
          </a:p>
          <a:p>
            <a:r>
              <a:rPr lang="en-US" dirty="0"/>
              <a:t>Training</a:t>
            </a:r>
          </a:p>
          <a:p>
            <a:r>
              <a:rPr lang="en-US" dirty="0"/>
              <a:t>Phone/telecom</a:t>
            </a:r>
          </a:p>
          <a:p>
            <a:r>
              <a:rPr lang="en-US" dirty="0"/>
              <a:t>Postage</a:t>
            </a:r>
          </a:p>
          <a:p>
            <a:r>
              <a:rPr lang="en-US" dirty="0"/>
              <a:t>Printing</a:t>
            </a:r>
          </a:p>
          <a:p>
            <a:r>
              <a:rPr lang="en-US" dirty="0"/>
              <a:t>Association dues</a:t>
            </a:r>
          </a:p>
          <a:p>
            <a:r>
              <a:rPr lang="en-US" dirty="0"/>
              <a:t>Software</a:t>
            </a:r>
          </a:p>
          <a:p>
            <a:r>
              <a:rPr lang="en-US" dirty="0"/>
              <a:t>Equipment and maintenance</a:t>
            </a:r>
          </a:p>
          <a:p>
            <a:r>
              <a:rPr lang="en-US" dirty="0"/>
              <a:t>Contractual services (e.g. audit, accounting)</a:t>
            </a:r>
          </a:p>
          <a:p>
            <a:r>
              <a:rPr lang="en-US" dirty="0"/>
              <a:t>Outreach</a:t>
            </a:r>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26</a:t>
            </a:fld>
            <a:endParaRPr lang="en-US" sz="1266" b="1" dirty="0">
              <a:solidFill>
                <a:schemeClr val="bg1"/>
              </a:solidFill>
            </a:endParaRPr>
          </a:p>
        </p:txBody>
      </p:sp>
    </p:spTree>
    <p:extLst>
      <p:ext uri="{BB962C8B-B14F-4D97-AF65-F5344CB8AC3E}">
        <p14:creationId xmlns:p14="http://schemas.microsoft.com/office/powerpoint/2010/main" val="392665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Agreements and Approvals</a:t>
            </a:r>
          </a:p>
        </p:txBody>
      </p:sp>
      <p:sp>
        <p:nvSpPr>
          <p:cNvPr id="3" name="Content Placeholder 2"/>
          <p:cNvSpPr>
            <a:spLocks noGrp="1"/>
          </p:cNvSpPr>
          <p:nvPr>
            <p:ph idx="1"/>
          </p:nvPr>
        </p:nvSpPr>
        <p:spPr>
          <a:xfrm>
            <a:off x="677335" y="1822811"/>
            <a:ext cx="8596668" cy="3880773"/>
          </a:xfrm>
        </p:spPr>
        <p:txBody>
          <a:bodyPr/>
          <a:lstStyle/>
          <a:p>
            <a:r>
              <a:rPr lang="en-US" dirty="0"/>
              <a:t>Likely Chain of Agreements:</a:t>
            </a:r>
          </a:p>
          <a:p>
            <a:endParaRPr lang="en-US" dirty="0"/>
          </a:p>
          <a:p>
            <a:endParaRPr lang="en-US" dirty="0"/>
          </a:p>
          <a:p>
            <a:endParaRPr lang="en-US" dirty="0"/>
          </a:p>
          <a:p>
            <a:endParaRPr lang="en-US" dirty="0"/>
          </a:p>
          <a:p>
            <a:r>
              <a:rPr lang="en-US" dirty="0"/>
              <a:t>MOU between Single State Medicaid agency and operating agency</a:t>
            </a:r>
          </a:p>
          <a:p>
            <a:endParaRPr lang="en-US" dirty="0"/>
          </a:p>
          <a:p>
            <a:r>
              <a:rPr lang="en-US" dirty="0"/>
              <a:t>Will be incorporated into Cost Allocation Plan</a:t>
            </a:r>
          </a:p>
          <a:p>
            <a:pPr lvl="1"/>
            <a:r>
              <a:rPr lang="en-US" dirty="0"/>
              <a:t>CMS will need to approve the amended plan</a:t>
            </a:r>
          </a:p>
        </p:txBody>
      </p:sp>
      <p:graphicFrame>
        <p:nvGraphicFramePr>
          <p:cNvPr id="4" name="Diagram 3"/>
          <p:cNvGraphicFramePr/>
          <p:nvPr>
            <p:extLst>
              <p:ext uri="{D42A27DB-BD31-4B8C-83A1-F6EECF244321}">
                <p14:modId xmlns:p14="http://schemas.microsoft.com/office/powerpoint/2010/main" val="4193032280"/>
              </p:ext>
            </p:extLst>
          </p:nvPr>
        </p:nvGraphicFramePr>
        <p:xfrm>
          <a:off x="1336407" y="1626024"/>
          <a:ext cx="6505736" cy="219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553788" y="5703581"/>
            <a:ext cx="564776" cy="385618"/>
          </a:xfrm>
          <a:prstGeom prst="rect">
            <a:avLst/>
          </a:prstGeom>
          <a:noFill/>
        </p:spPr>
        <p:txBody>
          <a:bodyPr wrap="square" rtlCol="0">
            <a:spAutoFit/>
          </a:bodyPr>
          <a:lstStyle/>
          <a:p>
            <a:r>
              <a:rPr lang="en-US" sz="953" b="1" dirty="0">
                <a:solidFill>
                  <a:schemeClr val="bg1"/>
                </a:solidFill>
              </a:rPr>
              <a:t>Slide </a:t>
            </a:r>
            <a:fld id="{BDB36DBF-1292-40B8-B62E-C806A7E9DA40}" type="slidenum">
              <a:rPr lang="en-US" sz="953" b="1">
                <a:solidFill>
                  <a:schemeClr val="bg1"/>
                </a:solidFill>
              </a:rPr>
              <a:pPr/>
              <a:t>27</a:t>
            </a:fld>
            <a:endParaRPr lang="en-US" sz="953" b="1" dirty="0">
              <a:solidFill>
                <a:schemeClr val="bg1"/>
              </a:solidFill>
            </a:endParaRPr>
          </a:p>
        </p:txBody>
      </p:sp>
      <p:sp>
        <p:nvSpPr>
          <p:cNvPr id="6" name="TextBox 5"/>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27</a:t>
            </a:fld>
            <a:endParaRPr lang="en-US" sz="1266" b="1" dirty="0">
              <a:solidFill>
                <a:schemeClr val="bg1"/>
              </a:solidFill>
            </a:endParaRPr>
          </a:p>
        </p:txBody>
      </p:sp>
    </p:spTree>
    <p:extLst>
      <p:ext uri="{BB962C8B-B14F-4D97-AF65-F5344CB8AC3E}">
        <p14:creationId xmlns:p14="http://schemas.microsoft.com/office/powerpoint/2010/main" val="19958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55" y="2910840"/>
            <a:ext cx="8596668" cy="1320800"/>
          </a:xfrm>
        </p:spPr>
        <p:txBody>
          <a:bodyPr/>
          <a:lstStyle/>
          <a:p>
            <a:r>
              <a:rPr lang="en-US" dirty="0"/>
              <a:t>Relationships Across </a:t>
            </a:r>
            <a:br>
              <a:rPr lang="en-US" dirty="0"/>
            </a:br>
            <a:r>
              <a:rPr lang="en-US" dirty="0"/>
              <a:t>Agencies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28</a:t>
            </a:fld>
            <a:endParaRPr lang="en-US" sz="1266"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2763" y="1674741"/>
            <a:ext cx="3773676" cy="3154793"/>
          </a:xfrm>
          <a:prstGeom prst="rect">
            <a:avLst/>
          </a:prstGeom>
        </p:spPr>
      </p:pic>
    </p:spTree>
    <p:extLst>
      <p:ext uri="{BB962C8B-B14F-4D97-AF65-F5344CB8AC3E}">
        <p14:creationId xmlns:p14="http://schemas.microsoft.com/office/powerpoint/2010/main" val="79093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Unit Responsibilities</a:t>
            </a:r>
            <a:endParaRPr lang="en-US" b="1" dirty="0">
              <a:solidFill>
                <a:schemeClr val="tx1"/>
              </a:solidFill>
            </a:endParaRPr>
          </a:p>
        </p:txBody>
      </p:sp>
      <p:sp>
        <p:nvSpPr>
          <p:cNvPr id="3" name="Content Placeholder 2"/>
          <p:cNvSpPr>
            <a:spLocks noGrp="1"/>
          </p:cNvSpPr>
          <p:nvPr>
            <p:ph sz="quarter" idx="1"/>
          </p:nvPr>
        </p:nvSpPr>
        <p:spPr>
          <a:xfrm>
            <a:off x="770081" y="1496568"/>
            <a:ext cx="8503920" cy="4816602"/>
          </a:xfrm>
        </p:spPr>
        <p:txBody>
          <a:bodyPr>
            <a:noAutofit/>
          </a:bodyPr>
          <a:lstStyle/>
          <a:p>
            <a:pPr marL="457200" indent="-457200">
              <a:lnSpc>
                <a:spcPct val="150000"/>
              </a:lnSpc>
              <a:buFont typeface="+mj-lt"/>
              <a:buAutoNum type="arabicPeriod"/>
            </a:pPr>
            <a:r>
              <a:rPr lang="en-US" sz="2000" dirty="0"/>
              <a:t>Run time studies</a:t>
            </a:r>
          </a:p>
          <a:p>
            <a:pPr marL="457200" indent="-457200">
              <a:lnSpc>
                <a:spcPct val="150000"/>
              </a:lnSpc>
              <a:buFont typeface="+mj-lt"/>
              <a:buAutoNum type="arabicPeriod"/>
            </a:pPr>
            <a:r>
              <a:rPr lang="en-US" sz="2000" dirty="0"/>
              <a:t>Gather cost spreadsheets</a:t>
            </a:r>
          </a:p>
          <a:p>
            <a:pPr marL="457200" indent="-457200">
              <a:buFont typeface="+mj-lt"/>
              <a:buAutoNum type="arabicPeriod"/>
            </a:pPr>
            <a:r>
              <a:rPr lang="en-US" sz="2000" dirty="0"/>
              <a:t>Ensure appropriate staff are participating in time studies</a:t>
            </a:r>
          </a:p>
          <a:p>
            <a:pPr marL="457200" indent="-457200">
              <a:lnSpc>
                <a:spcPct val="150000"/>
              </a:lnSpc>
              <a:buFont typeface="+mj-lt"/>
              <a:buAutoNum type="arabicPeriod"/>
            </a:pPr>
            <a:r>
              <a:rPr lang="en-US" sz="2000" dirty="0"/>
              <a:t>Provide quarterly invoice to Medicaid for reimbursement</a:t>
            </a:r>
          </a:p>
          <a:p>
            <a:pPr marL="457200" indent="-457200">
              <a:buFont typeface="+mj-lt"/>
              <a:buAutoNum type="arabicPeriod"/>
            </a:pPr>
            <a:r>
              <a:rPr lang="en-US" sz="2000" dirty="0"/>
              <a:t>Disburse reimbursements to local sites</a:t>
            </a:r>
          </a:p>
          <a:p>
            <a:pPr marL="457200" indent="-457200">
              <a:lnSpc>
                <a:spcPct val="150000"/>
              </a:lnSpc>
              <a:buFont typeface="+mj-lt"/>
              <a:buAutoNum type="arabicPeriod"/>
            </a:pPr>
            <a:r>
              <a:rPr lang="en-US" sz="2000" dirty="0"/>
              <a:t>Quality assurance and compliance – fiscal &amp; program</a:t>
            </a:r>
          </a:p>
          <a:p>
            <a:pPr marL="1082675" lvl="1" indent="-457200">
              <a:buFont typeface="Wingdings" panose="05000000000000000000" pitchFamily="2" charset="2"/>
              <a:buChar char="Ø"/>
            </a:pPr>
            <a:r>
              <a:rPr lang="en-US" sz="2000" dirty="0"/>
              <a:t>Training, fiscal reviews, time sample  reviews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29</a:t>
            </a:fld>
            <a:endParaRPr lang="en-US" sz="1266" b="1" dirty="0">
              <a:solidFill>
                <a:schemeClr val="bg1"/>
              </a:solidFill>
            </a:endParaRPr>
          </a:p>
        </p:txBody>
      </p:sp>
    </p:spTree>
    <p:extLst>
      <p:ext uri="{BB962C8B-B14F-4D97-AF65-F5344CB8AC3E}">
        <p14:creationId xmlns:p14="http://schemas.microsoft.com/office/powerpoint/2010/main" val="289905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a:xfrm>
            <a:off x="677335" y="1737361"/>
            <a:ext cx="8596668" cy="4304002"/>
          </a:xfrm>
        </p:spPr>
        <p:txBody>
          <a:bodyPr>
            <a:normAutofit lnSpcReduction="10000"/>
          </a:bodyPr>
          <a:lstStyle/>
          <a:p>
            <a:r>
              <a:rPr lang="en-US" dirty="0"/>
              <a:t>Overview of FFP and why it should be pursued</a:t>
            </a:r>
          </a:p>
          <a:p>
            <a:endParaRPr lang="en-US" dirty="0"/>
          </a:p>
          <a:p>
            <a:r>
              <a:rPr lang="en-US" dirty="0"/>
              <a:t>Overview of FFP infrastructure</a:t>
            </a:r>
          </a:p>
          <a:p>
            <a:endParaRPr lang="en-US" dirty="0"/>
          </a:p>
          <a:p>
            <a:r>
              <a:rPr lang="en-US" dirty="0"/>
              <a:t>Discussion of Maryland’s FFP infrastructure</a:t>
            </a:r>
          </a:p>
          <a:p>
            <a:endParaRPr lang="en-US" dirty="0"/>
          </a:p>
          <a:p>
            <a:r>
              <a:rPr lang="en-US" dirty="0"/>
              <a:t>Hawaii’s adaptation of Maryland’s infrastructure</a:t>
            </a:r>
          </a:p>
          <a:p>
            <a:endParaRPr lang="en-US" dirty="0"/>
          </a:p>
          <a:p>
            <a:r>
              <a:rPr lang="en-US" dirty="0"/>
              <a:t>Role that ACL can play in supporting FFP effort</a:t>
            </a:r>
          </a:p>
          <a:p>
            <a:endParaRPr lang="en-US" dirty="0"/>
          </a:p>
          <a:p>
            <a:r>
              <a:rPr lang="en-US" dirty="0"/>
              <a:t>Questions and comments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a:t>
            </a:fld>
            <a:endParaRPr lang="en-US" sz="1266"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754" y="2225460"/>
            <a:ext cx="4762500" cy="2686050"/>
          </a:xfrm>
          <a:prstGeom prst="rect">
            <a:avLst/>
          </a:prstGeom>
        </p:spPr>
      </p:pic>
    </p:spTree>
    <p:extLst>
      <p:ext uri="{BB962C8B-B14F-4D97-AF65-F5344CB8AC3E}">
        <p14:creationId xmlns:p14="http://schemas.microsoft.com/office/powerpoint/2010/main" val="273602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Local Agency Responsibilities</a:t>
            </a:r>
            <a:endParaRPr lang="en-US" b="1" dirty="0">
              <a:solidFill>
                <a:schemeClr val="tx1"/>
              </a:solidFill>
            </a:endParaRPr>
          </a:p>
        </p:txBody>
      </p:sp>
      <p:sp>
        <p:nvSpPr>
          <p:cNvPr id="3" name="Content Placeholder 2"/>
          <p:cNvSpPr>
            <a:spLocks noGrp="1"/>
          </p:cNvSpPr>
          <p:nvPr>
            <p:ph sz="quarter" idx="1"/>
          </p:nvPr>
        </p:nvSpPr>
        <p:spPr>
          <a:xfrm>
            <a:off x="677335" y="1599458"/>
            <a:ext cx="8503920" cy="4572000"/>
          </a:xfrm>
        </p:spPr>
        <p:txBody>
          <a:bodyPr>
            <a:normAutofit/>
          </a:bodyPr>
          <a:lstStyle/>
          <a:p>
            <a:r>
              <a:rPr lang="en-US" dirty="0"/>
              <a:t>Ensure all appropriate staff performing reimbursable activities are participating in the time study</a:t>
            </a:r>
          </a:p>
          <a:p>
            <a:endParaRPr lang="en-US" dirty="0"/>
          </a:p>
          <a:p>
            <a:r>
              <a:rPr lang="en-US" dirty="0"/>
              <a:t>Fiscal spreadsheets include all non-federal dollars allocated to supporting reimbursable tasks and staff</a:t>
            </a:r>
          </a:p>
          <a:p>
            <a:endParaRPr lang="en-US" dirty="0"/>
          </a:p>
          <a:p>
            <a:r>
              <a:rPr lang="en-US" dirty="0"/>
              <a:t>Review and establish intake and triage workflows</a:t>
            </a:r>
          </a:p>
          <a:p>
            <a:endParaRPr lang="en-US" dirty="0"/>
          </a:p>
          <a:p>
            <a:r>
              <a:rPr lang="en-US" dirty="0"/>
              <a:t>Attend trainings and participate in time studies</a:t>
            </a:r>
          </a:p>
          <a:p>
            <a:endParaRPr lang="en-US" dirty="0"/>
          </a:p>
          <a:p>
            <a:r>
              <a:rPr lang="en-US" dirty="0"/>
              <a:t>Submit timely fiscal spreadsheets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30</a:t>
            </a:fld>
            <a:endParaRPr lang="en-US" sz="1266" b="1" dirty="0">
              <a:solidFill>
                <a:schemeClr val="bg1"/>
              </a:solidFill>
            </a:endParaRPr>
          </a:p>
        </p:txBody>
      </p:sp>
    </p:spTree>
    <p:extLst>
      <p:ext uri="{BB962C8B-B14F-4D97-AF65-F5344CB8AC3E}">
        <p14:creationId xmlns:p14="http://schemas.microsoft.com/office/powerpoint/2010/main" val="2559479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Ami Patel</a:t>
            </a:r>
          </a:p>
        </p:txBody>
      </p:sp>
      <p:sp>
        <p:nvSpPr>
          <p:cNvPr id="5" name="Text Placeholder 4"/>
          <p:cNvSpPr>
            <a:spLocks noGrp="1"/>
          </p:cNvSpPr>
          <p:nvPr>
            <p:ph type="body" idx="1"/>
          </p:nvPr>
        </p:nvSpPr>
        <p:spPr/>
        <p:txBody>
          <a:bodyPr/>
          <a:lstStyle/>
          <a:p>
            <a:r>
              <a:rPr lang="en-US" dirty="0"/>
              <a:t>Maryland Department of Aging</a:t>
            </a:r>
          </a:p>
        </p:txBody>
      </p:sp>
      <p:sp>
        <p:nvSpPr>
          <p:cNvPr id="6" name="TextBox 5"/>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31</a:t>
            </a:fld>
            <a:endParaRPr lang="en-US" sz="1266" b="1" dirty="0">
              <a:solidFill>
                <a:schemeClr val="bg1"/>
              </a:solidFill>
            </a:endParaRPr>
          </a:p>
        </p:txBody>
      </p:sp>
    </p:spTree>
    <p:extLst>
      <p:ext uri="{BB962C8B-B14F-4D97-AF65-F5344CB8AC3E}">
        <p14:creationId xmlns:p14="http://schemas.microsoft.com/office/powerpoint/2010/main" val="160035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51" y="562630"/>
            <a:ext cx="8596668" cy="1320800"/>
          </a:xfrm>
        </p:spPr>
        <p:txBody>
          <a:bodyPr/>
          <a:lstStyle/>
          <a:p>
            <a:pPr algn="ctr"/>
            <a:r>
              <a:rPr lang="en-US" dirty="0"/>
              <a:t>Discussion of Maryland’s FFP Infrastructure</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32</a:t>
            </a:fld>
            <a:endParaRPr lang="en-US" sz="1266"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515" y="2162069"/>
            <a:ext cx="6202263" cy="4134841"/>
          </a:xfrm>
          <a:prstGeom prst="rect">
            <a:avLst/>
          </a:prstGeom>
          <a:ln>
            <a:noFill/>
          </a:ln>
          <a:effectLst>
            <a:softEdge rad="112500"/>
          </a:effectLst>
        </p:spPr>
      </p:pic>
      <p:pic>
        <p:nvPicPr>
          <p:cNvPr id="21505" name="Picture 1" descr="J:\ADRC-MAP (NoWrongDoor)\Marketing and Outreach\LOGOS\MAP 844# Logo(external-use)NEW.jpg"/>
          <p:cNvPicPr>
            <a:picLocks noChangeAspect="1" noChangeArrowheads="1"/>
          </p:cNvPicPr>
          <p:nvPr/>
        </p:nvPicPr>
        <p:blipFill>
          <a:blip r:embed="rId3" cstate="print"/>
          <a:srcRect/>
          <a:stretch>
            <a:fillRect/>
          </a:stretch>
        </p:blipFill>
        <p:spPr bwMode="auto">
          <a:xfrm>
            <a:off x="2143188" y="3047754"/>
            <a:ext cx="5625093" cy="2500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0026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99" y="337192"/>
            <a:ext cx="8917541" cy="1320800"/>
          </a:xfrm>
        </p:spPr>
        <p:txBody>
          <a:bodyPr/>
          <a:lstStyle/>
          <a:p>
            <a:pPr algn="ctr"/>
            <a:r>
              <a:rPr lang="en-US" dirty="0"/>
              <a:t>Development of Time Study Infrastructure</a:t>
            </a:r>
          </a:p>
        </p:txBody>
      </p:sp>
      <p:sp>
        <p:nvSpPr>
          <p:cNvPr id="3" name="Content Placeholder 2"/>
          <p:cNvSpPr>
            <a:spLocks noGrp="1"/>
          </p:cNvSpPr>
          <p:nvPr>
            <p:ph idx="1"/>
          </p:nvPr>
        </p:nvSpPr>
        <p:spPr>
          <a:xfrm>
            <a:off x="551933" y="1657993"/>
            <a:ext cx="8722067" cy="4845249"/>
          </a:xfrm>
        </p:spPr>
        <p:txBody>
          <a:bodyPr>
            <a:normAutofit/>
          </a:bodyPr>
          <a:lstStyle/>
          <a:p>
            <a:r>
              <a:rPr lang="en-US" sz="2200" dirty="0"/>
              <a:t>MDoA worked with HCBS Strategies, local agencies, and the Medicaid office to establish codes that reflect all activities performed by staff in Maryland</a:t>
            </a:r>
          </a:p>
          <a:p>
            <a:endParaRPr lang="en-US" sz="2200" dirty="0"/>
          </a:p>
          <a:p>
            <a:r>
              <a:rPr lang="en-US" sz="2200" dirty="0"/>
              <a:t>These codes were piloted using both the random moment and daily log methodology. This initial pilot served two purposes:</a:t>
            </a:r>
          </a:p>
          <a:p>
            <a:pPr lvl="1"/>
            <a:r>
              <a:rPr lang="en-US" sz="1800" dirty="0"/>
              <a:t>Test the codes to determine if they reflected all staff activities</a:t>
            </a:r>
          </a:p>
          <a:p>
            <a:pPr lvl="1"/>
            <a:r>
              <a:rPr lang="en-US" sz="1800" dirty="0"/>
              <a:t>Determine which methodology to use for the ongoing time study; random moment selected</a:t>
            </a:r>
          </a:p>
          <a:p>
            <a:pPr lvl="4"/>
            <a:endParaRPr lang="en-US" dirty="0"/>
          </a:p>
          <a:p>
            <a:pPr lvl="3"/>
            <a:endParaRPr lang="en-US" dirty="0"/>
          </a:p>
          <a:p>
            <a:pPr lvl="3"/>
            <a:endParaRPr lang="en-US" dirty="0"/>
          </a:p>
          <a:p>
            <a:pPr lvl="2"/>
            <a:endParaRPr lang="en-US" dirty="0"/>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33</a:t>
            </a:fld>
            <a:endParaRPr lang="en-US" sz="1266" b="1" dirty="0">
              <a:solidFill>
                <a:schemeClr val="bg1"/>
              </a:solidFill>
            </a:endParaRPr>
          </a:p>
        </p:txBody>
      </p:sp>
    </p:spTree>
    <p:extLst>
      <p:ext uri="{BB962C8B-B14F-4D97-AF65-F5344CB8AC3E}">
        <p14:creationId xmlns:p14="http://schemas.microsoft.com/office/powerpoint/2010/main" val="302838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55919"/>
            <a:ext cx="8596668" cy="1320800"/>
          </a:xfrm>
        </p:spPr>
        <p:txBody>
          <a:bodyPr/>
          <a:lstStyle/>
          <a:p>
            <a:pPr algn="ctr"/>
            <a:r>
              <a:rPr lang="en-US" dirty="0"/>
              <a:t>Development of Time Study Infrastructure (cont.)</a:t>
            </a:r>
          </a:p>
        </p:txBody>
      </p:sp>
      <p:sp>
        <p:nvSpPr>
          <p:cNvPr id="3" name="Content Placeholder 2"/>
          <p:cNvSpPr>
            <a:spLocks noGrp="1"/>
          </p:cNvSpPr>
          <p:nvPr>
            <p:ph idx="1"/>
          </p:nvPr>
        </p:nvSpPr>
        <p:spPr>
          <a:xfrm>
            <a:off x="677335" y="2175959"/>
            <a:ext cx="8596668" cy="3880773"/>
          </a:xfrm>
        </p:spPr>
        <p:txBody>
          <a:bodyPr/>
          <a:lstStyle/>
          <a:p>
            <a:r>
              <a:rPr lang="en-US" sz="2200" dirty="0"/>
              <a:t>MDoA then conducted three additional random moment pilots (using </a:t>
            </a:r>
            <a:r>
              <a:rPr lang="en-US" sz="2200" dirty="0" err="1"/>
              <a:t>SurveyMonkey</a:t>
            </a:r>
            <a:r>
              <a:rPr lang="en-US" sz="2200" dirty="0"/>
              <a:t>) with the revised codes to obtain claiming estimates and provide practice for local staff</a:t>
            </a:r>
          </a:p>
          <a:p>
            <a:pPr lvl="1"/>
            <a:r>
              <a:rPr lang="en-US" sz="1800" b="1" dirty="0"/>
              <a:t>Why three pilots!? </a:t>
            </a:r>
          </a:p>
          <a:p>
            <a:pPr lvl="2"/>
            <a:r>
              <a:rPr lang="en-US" sz="1600" dirty="0"/>
              <a:t>Goal was to ensure staff are familiar with the coding process before officially implementing FFP claiming </a:t>
            </a:r>
          </a:p>
          <a:p>
            <a:pPr lvl="2"/>
            <a:r>
              <a:rPr lang="en-US" sz="1600" dirty="0"/>
              <a:t>Gives MAP sites an idea of workflow and where to make improvements to maximize the Medicaid % </a:t>
            </a:r>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34</a:t>
            </a:fld>
            <a:endParaRPr lang="en-US" sz="1266" b="1" dirty="0">
              <a:solidFill>
                <a:schemeClr val="bg1"/>
              </a:solidFill>
            </a:endParaRPr>
          </a:p>
        </p:txBody>
      </p:sp>
    </p:spTree>
    <p:extLst>
      <p:ext uri="{BB962C8B-B14F-4D97-AF65-F5344CB8AC3E}">
        <p14:creationId xmlns:p14="http://schemas.microsoft.com/office/powerpoint/2010/main" val="351487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70698"/>
            <a:ext cx="8596668" cy="1320800"/>
          </a:xfrm>
        </p:spPr>
        <p:txBody>
          <a:bodyPr/>
          <a:lstStyle/>
          <a:p>
            <a:pPr algn="ctr"/>
            <a:r>
              <a:rPr lang="en-US" dirty="0"/>
              <a:t>Time Study Overview</a:t>
            </a:r>
          </a:p>
        </p:txBody>
      </p:sp>
      <p:sp>
        <p:nvSpPr>
          <p:cNvPr id="3" name="Content Placeholder 2"/>
          <p:cNvSpPr>
            <a:spLocks noGrp="1"/>
          </p:cNvSpPr>
          <p:nvPr>
            <p:ph idx="1"/>
          </p:nvPr>
        </p:nvSpPr>
        <p:spPr>
          <a:xfrm>
            <a:off x="677337" y="1903015"/>
            <a:ext cx="8927985" cy="5097693"/>
          </a:xfrm>
        </p:spPr>
        <p:txBody>
          <a:bodyPr>
            <a:normAutofit/>
          </a:bodyPr>
          <a:lstStyle/>
          <a:p>
            <a:r>
              <a:rPr lang="en-US" sz="2200" dirty="0"/>
              <a:t>Maryland uses a random moment methodology</a:t>
            </a:r>
          </a:p>
          <a:p>
            <a:pPr lvl="1"/>
            <a:r>
              <a:rPr lang="en-US" sz="1800" dirty="0"/>
              <a:t>Staff code activity at a randomly selected time </a:t>
            </a:r>
          </a:p>
          <a:p>
            <a:pPr lvl="1"/>
            <a:r>
              <a:rPr lang="en-US" sz="1800" dirty="0"/>
              <a:t>Number of samples varies depending upon # of staff and other objectives (e.g., entity-specific estimates, use as part of quality improvement, etc.)</a:t>
            </a:r>
          </a:p>
          <a:p>
            <a:pPr lvl="1"/>
            <a:r>
              <a:rPr lang="en-US" sz="1800" dirty="0"/>
              <a:t>Pros: Less burdensome, </a:t>
            </a:r>
            <a:r>
              <a:rPr lang="en-US" sz="1800" u="sng" dirty="0"/>
              <a:t>more accurate reporting</a:t>
            </a:r>
            <a:r>
              <a:rPr lang="en-US" sz="1800" dirty="0"/>
              <a:t>; CMS more comfortable with this approach </a:t>
            </a:r>
          </a:p>
          <a:p>
            <a:pPr lvl="1"/>
            <a:r>
              <a:rPr lang="en-US" sz="1800" dirty="0"/>
              <a:t>Cons: Need to purchase special software or set up randomization, which can be time consuming</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35</a:t>
            </a:fld>
            <a:endParaRPr lang="en-US" sz="1266" b="1" dirty="0">
              <a:solidFill>
                <a:schemeClr val="bg1"/>
              </a:solidFill>
            </a:endParaRPr>
          </a:p>
        </p:txBody>
      </p:sp>
    </p:spTree>
    <p:extLst>
      <p:ext uri="{BB962C8B-B14F-4D97-AF65-F5344CB8AC3E}">
        <p14:creationId xmlns:p14="http://schemas.microsoft.com/office/powerpoint/2010/main" val="10737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 Study Overview (cont.)</a:t>
            </a:r>
          </a:p>
        </p:txBody>
      </p:sp>
      <p:sp>
        <p:nvSpPr>
          <p:cNvPr id="3" name="Content Placeholder 2"/>
          <p:cNvSpPr>
            <a:spLocks noGrp="1"/>
          </p:cNvSpPr>
          <p:nvPr>
            <p:ph idx="1"/>
          </p:nvPr>
        </p:nvSpPr>
        <p:spPr/>
        <p:txBody>
          <a:bodyPr/>
          <a:lstStyle/>
          <a:p>
            <a:r>
              <a:rPr lang="en-US" sz="2200" dirty="0"/>
              <a:t>Using a web-based RMTS software system (via contract with vendor) </a:t>
            </a:r>
          </a:p>
          <a:p>
            <a:pPr lvl="1"/>
            <a:r>
              <a:rPr lang="en-US" sz="1800" dirty="0"/>
              <a:t>Automatically generates the samples each quarter </a:t>
            </a:r>
          </a:p>
          <a:p>
            <a:pPr lvl="1"/>
            <a:r>
              <a:rPr lang="en-US" sz="1800" dirty="0"/>
              <a:t>Sends daily “response needed lists” to local MAP Director with list of missing samples</a:t>
            </a:r>
          </a:p>
          <a:p>
            <a:pPr lvl="1"/>
            <a:r>
              <a:rPr lang="en-US" sz="1800" dirty="0"/>
              <a:t>Validations and Quality Assurance – allows MAP Director to confirm or deny a small number of employee’s responses </a:t>
            </a:r>
          </a:p>
          <a:p>
            <a:pPr lvl="1"/>
            <a:r>
              <a:rPr lang="en-US" sz="1800" dirty="0"/>
              <a:t>Reports available in real-time</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36</a:t>
            </a:fld>
            <a:endParaRPr lang="en-US" sz="1266" b="1" dirty="0">
              <a:solidFill>
                <a:schemeClr val="bg1"/>
              </a:solidFill>
            </a:endParaRPr>
          </a:p>
        </p:txBody>
      </p:sp>
    </p:spTree>
    <p:extLst>
      <p:ext uri="{BB962C8B-B14F-4D97-AF65-F5344CB8AC3E}">
        <p14:creationId xmlns:p14="http://schemas.microsoft.com/office/powerpoint/2010/main" val="2908378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49" y="396558"/>
            <a:ext cx="8623739" cy="822642"/>
          </a:xfrm>
        </p:spPr>
        <p:txBody>
          <a:bodyPr>
            <a:noAutofit/>
          </a:bodyPr>
          <a:lstStyle/>
          <a:p>
            <a:pPr algn="ctr"/>
            <a:r>
              <a:rPr lang="en-US" sz="3500" dirty="0"/>
              <a:t>Time Study Codes in </a:t>
            </a:r>
            <a:r>
              <a:rPr lang="en-US" sz="3500" dirty="0">
                <a:solidFill>
                  <a:srgbClr val="FF6600"/>
                </a:solidFill>
              </a:rPr>
              <a:t>Maryland</a:t>
            </a:r>
          </a:p>
        </p:txBody>
      </p:sp>
      <p:sp>
        <p:nvSpPr>
          <p:cNvPr id="3" name="Content Placeholder 2"/>
          <p:cNvSpPr>
            <a:spLocks noGrp="1"/>
          </p:cNvSpPr>
          <p:nvPr>
            <p:ph sz="quarter" idx="1"/>
          </p:nvPr>
        </p:nvSpPr>
        <p:spPr>
          <a:xfrm>
            <a:off x="883920" y="1402080"/>
            <a:ext cx="8321040" cy="5455920"/>
          </a:xfrm>
        </p:spPr>
        <p:txBody>
          <a:bodyPr>
            <a:normAutofit/>
          </a:bodyPr>
          <a:lstStyle/>
          <a:p>
            <a:r>
              <a:rPr lang="en-US" dirty="0"/>
              <a:t>Outreach and program education</a:t>
            </a:r>
          </a:p>
          <a:p>
            <a:pPr lvl="1"/>
            <a:r>
              <a:rPr lang="en-US" dirty="0"/>
              <a:t>Includes activities that help inform people about programs that provide long term supports and services (LTSS) and other services</a:t>
            </a:r>
            <a:r>
              <a:rPr lang="en-US" b="1" i="1" dirty="0"/>
              <a:t>.</a:t>
            </a:r>
            <a:r>
              <a:rPr lang="en-US" dirty="0"/>
              <a:t> Includes both targeted outreach to specific individuals and broader outreach to the general population. </a:t>
            </a:r>
          </a:p>
          <a:p>
            <a:endParaRPr lang="en-US" dirty="0"/>
          </a:p>
          <a:p>
            <a:r>
              <a:rPr lang="en-US" dirty="0"/>
              <a:t>Facilitating applications </a:t>
            </a:r>
          </a:p>
          <a:p>
            <a:pPr lvl="1"/>
            <a:r>
              <a:rPr lang="en-US" dirty="0"/>
              <a:t>Includes activities related to assisting individuals or families with the application process for LTSS, health care services, and other supports that may assist an individual with remaining in the community (e.g., income supports, energy assistance, etc.). </a:t>
            </a:r>
          </a:p>
          <a:p>
            <a:endParaRPr lang="en-US" dirty="0"/>
          </a:p>
          <a:p>
            <a:r>
              <a:rPr lang="en-US" dirty="0"/>
              <a:t>Referral, coordination, and monitoring of services</a:t>
            </a:r>
          </a:p>
          <a:p>
            <a:pPr lvl="1"/>
            <a:r>
              <a:rPr lang="en-US" dirty="0"/>
              <a:t>Applies to staff activities that include making referrals to, coordinating, and/or monitoring the delivery of specific LTSS or other health care services. This code refers to specific services or supports; applications to programs should be coded under Facilitating Applications.  </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37</a:t>
            </a:fld>
            <a:endParaRPr lang="en-US" sz="1266" b="1" dirty="0">
              <a:solidFill>
                <a:schemeClr val="bg1"/>
              </a:solidFill>
            </a:endParaRPr>
          </a:p>
        </p:txBody>
      </p:sp>
    </p:spTree>
    <p:extLst>
      <p:ext uri="{BB962C8B-B14F-4D97-AF65-F5344CB8AC3E}">
        <p14:creationId xmlns:p14="http://schemas.microsoft.com/office/powerpoint/2010/main" val="2880293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753600" cy="1320800"/>
          </a:xfrm>
        </p:spPr>
        <p:txBody>
          <a:bodyPr/>
          <a:lstStyle/>
          <a:p>
            <a:pPr algn="ctr"/>
            <a:r>
              <a:rPr lang="en-US" dirty="0"/>
              <a:t>Time Study Codes in </a:t>
            </a:r>
            <a:r>
              <a:rPr lang="en-US" dirty="0">
                <a:solidFill>
                  <a:srgbClr val="FF6600"/>
                </a:solidFill>
              </a:rPr>
              <a:t>Maryland </a:t>
            </a:r>
            <a:r>
              <a:rPr lang="en-US" dirty="0"/>
              <a:t>(cont.)</a:t>
            </a:r>
          </a:p>
        </p:txBody>
      </p:sp>
      <p:sp>
        <p:nvSpPr>
          <p:cNvPr id="3" name="Content Placeholder 2"/>
          <p:cNvSpPr>
            <a:spLocks noGrp="1"/>
          </p:cNvSpPr>
          <p:nvPr>
            <p:ph idx="1"/>
          </p:nvPr>
        </p:nvSpPr>
        <p:spPr>
          <a:xfrm>
            <a:off x="578467" y="1137920"/>
            <a:ext cx="8596668" cy="5720080"/>
          </a:xfrm>
        </p:spPr>
        <p:txBody>
          <a:bodyPr>
            <a:normAutofit/>
          </a:bodyPr>
          <a:lstStyle/>
          <a:p>
            <a:r>
              <a:rPr lang="en-US" dirty="0"/>
              <a:t>Training</a:t>
            </a:r>
          </a:p>
          <a:p>
            <a:pPr lvl="1"/>
            <a:r>
              <a:rPr lang="en-US" dirty="0"/>
              <a:t>Applies to coordinating, conducting, or participating in training and seminars regarding LTSS, health care services, and other supports that may assist an individual with remaining in the community (e.g. income supports, energy assistance, etc.). </a:t>
            </a:r>
          </a:p>
          <a:p>
            <a:endParaRPr lang="en-US" dirty="0"/>
          </a:p>
          <a:p>
            <a:r>
              <a:rPr lang="en-US" dirty="0"/>
              <a:t>Program Administration</a:t>
            </a:r>
          </a:p>
          <a:p>
            <a:pPr lvl="1"/>
            <a:r>
              <a:rPr lang="en-US" dirty="0"/>
              <a:t>Includes activities related to establishing and maintaining documentation, internal processes, and policies related to the provision of LTSS, health care services, and other supports that may assist an individual to remain in the community (e.g., income supports, energy assistance, etc.), as well as working with other partner agencies to improve the coordination and delivery of services, and performing collaborative activities with other agencies to provide services.</a:t>
            </a:r>
          </a:p>
          <a:p>
            <a:endParaRPr lang="en-US" dirty="0"/>
          </a:p>
          <a:p>
            <a:r>
              <a:rPr lang="en-US" dirty="0"/>
              <a:t>Level 1 Screen</a:t>
            </a:r>
          </a:p>
          <a:p>
            <a:pPr lvl="1"/>
            <a:r>
              <a:rPr lang="en-US" dirty="0"/>
              <a:t>Includes all activities related to performing a Level I Screen.</a:t>
            </a:r>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38</a:t>
            </a:fld>
            <a:endParaRPr lang="en-US" sz="1266" b="1" dirty="0">
              <a:solidFill>
                <a:schemeClr val="bg1"/>
              </a:solidFill>
            </a:endParaRPr>
          </a:p>
        </p:txBody>
      </p:sp>
    </p:spTree>
    <p:extLst>
      <p:ext uri="{BB962C8B-B14F-4D97-AF65-F5344CB8AC3E}">
        <p14:creationId xmlns:p14="http://schemas.microsoft.com/office/powerpoint/2010/main" val="218403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48343"/>
            <a:ext cx="8596668" cy="1320800"/>
          </a:xfrm>
        </p:spPr>
        <p:txBody>
          <a:bodyPr/>
          <a:lstStyle/>
          <a:p>
            <a:pPr algn="ctr"/>
            <a:r>
              <a:rPr lang="en-US" dirty="0"/>
              <a:t>Time Study Codes in </a:t>
            </a:r>
            <a:r>
              <a:rPr lang="en-US" dirty="0">
                <a:solidFill>
                  <a:srgbClr val="FF6600"/>
                </a:solidFill>
              </a:rPr>
              <a:t>Maryland </a:t>
            </a:r>
            <a:r>
              <a:rPr lang="en-US" dirty="0"/>
              <a:t>(cont.)</a:t>
            </a:r>
          </a:p>
        </p:txBody>
      </p:sp>
      <p:sp>
        <p:nvSpPr>
          <p:cNvPr id="3" name="Content Placeholder 2"/>
          <p:cNvSpPr>
            <a:spLocks noGrp="1"/>
          </p:cNvSpPr>
          <p:nvPr>
            <p:ph idx="1"/>
          </p:nvPr>
        </p:nvSpPr>
        <p:spPr>
          <a:xfrm>
            <a:off x="677335" y="1507448"/>
            <a:ext cx="8596668" cy="3880773"/>
          </a:xfrm>
        </p:spPr>
        <p:txBody>
          <a:bodyPr/>
          <a:lstStyle/>
          <a:p>
            <a:r>
              <a:rPr lang="en-US" dirty="0"/>
              <a:t>MAP Options Counseling (excludes people in nursing facilities)</a:t>
            </a:r>
          </a:p>
          <a:p>
            <a:pPr lvl="1"/>
            <a:r>
              <a:rPr lang="en-US" dirty="0"/>
              <a:t>Options Counseling (OC) is defined as and in-depth conversation that supports an individual and/or the individual’s representative to make an informed choice about their goals and preferences and which Long Term Supports and Services (LTSS) option is the best fit for that person. (Typically complete an Action Plan.)</a:t>
            </a:r>
          </a:p>
          <a:p>
            <a:endParaRPr lang="en-US" dirty="0"/>
          </a:p>
          <a:p>
            <a:r>
              <a:rPr lang="en-US" dirty="0"/>
              <a:t>General administration</a:t>
            </a:r>
          </a:p>
          <a:p>
            <a:pPr lvl="1"/>
            <a:r>
              <a:rPr lang="en-US" dirty="0"/>
              <a:t>Use for activities including paid time off, break, vacation, general supervision, processing payroll, etc.</a:t>
            </a:r>
          </a:p>
          <a:p>
            <a:endParaRPr lang="en-US" dirty="0"/>
          </a:p>
          <a:p>
            <a:r>
              <a:rPr lang="en-US" dirty="0"/>
              <a:t>Other</a:t>
            </a:r>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39</a:t>
            </a:fld>
            <a:endParaRPr lang="en-US" sz="1266" b="1" dirty="0">
              <a:solidFill>
                <a:schemeClr val="bg1"/>
              </a:solidFill>
            </a:endParaRPr>
          </a:p>
        </p:txBody>
      </p:sp>
    </p:spTree>
    <p:extLst>
      <p:ext uri="{BB962C8B-B14F-4D97-AF65-F5344CB8AC3E}">
        <p14:creationId xmlns:p14="http://schemas.microsoft.com/office/powerpoint/2010/main" val="58192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96240"/>
            <a:ext cx="8596668" cy="1320800"/>
          </a:xfrm>
        </p:spPr>
        <p:txBody>
          <a:bodyPr/>
          <a:lstStyle/>
          <a:p>
            <a:pPr algn="ctr"/>
            <a:r>
              <a:rPr lang="en-US" dirty="0"/>
              <a:t>Presenters</a:t>
            </a:r>
          </a:p>
        </p:txBody>
      </p:sp>
      <p:sp>
        <p:nvSpPr>
          <p:cNvPr id="3" name="Content Placeholder 2"/>
          <p:cNvSpPr>
            <a:spLocks noGrp="1"/>
          </p:cNvSpPr>
          <p:nvPr>
            <p:ph idx="1"/>
          </p:nvPr>
        </p:nvSpPr>
        <p:spPr>
          <a:xfrm>
            <a:off x="677335" y="1432560"/>
            <a:ext cx="8596668" cy="5090160"/>
          </a:xfrm>
        </p:spPr>
        <p:txBody>
          <a:bodyPr>
            <a:normAutofit/>
          </a:bodyPr>
          <a:lstStyle/>
          <a:p>
            <a:r>
              <a:rPr lang="en-US" dirty="0">
                <a:solidFill>
                  <a:schemeClr val="tx1"/>
                </a:solidFill>
              </a:rPr>
              <a:t>Hawaii Executive Office on Aging</a:t>
            </a:r>
          </a:p>
          <a:p>
            <a:pPr lvl="1"/>
            <a:r>
              <a:rPr lang="en-US" dirty="0">
                <a:solidFill>
                  <a:schemeClr val="tx1"/>
                </a:solidFill>
              </a:rPr>
              <a:t>Caroline Cadirao, Grants Chief</a:t>
            </a:r>
          </a:p>
          <a:p>
            <a:pPr lvl="1"/>
            <a:r>
              <a:rPr lang="en-US" dirty="0">
                <a:solidFill>
                  <a:schemeClr val="tx1"/>
                </a:solidFill>
              </a:rPr>
              <a:t>Debbie Shimizu, ADRC Network Lead</a:t>
            </a:r>
          </a:p>
          <a:p>
            <a:r>
              <a:rPr lang="en-US" dirty="0">
                <a:solidFill>
                  <a:schemeClr val="tx1"/>
                </a:solidFill>
              </a:rPr>
              <a:t>Maryland Department of Aging</a:t>
            </a:r>
          </a:p>
          <a:p>
            <a:pPr lvl="1"/>
            <a:r>
              <a:rPr lang="en-US" dirty="0">
                <a:solidFill>
                  <a:schemeClr val="tx1"/>
                </a:solidFill>
              </a:rPr>
              <a:t>Ami Patel, ADRC Operations Specialist</a:t>
            </a:r>
          </a:p>
          <a:p>
            <a:r>
              <a:rPr lang="en-US" dirty="0">
                <a:solidFill>
                  <a:schemeClr val="tx1"/>
                </a:solidFill>
              </a:rPr>
              <a:t>Maryland Department of Health and Mental Hygiene</a:t>
            </a:r>
          </a:p>
          <a:p>
            <a:pPr lvl="1"/>
            <a:r>
              <a:rPr lang="en-US" dirty="0">
                <a:solidFill>
                  <a:schemeClr val="tx1"/>
                </a:solidFill>
              </a:rPr>
              <a:t>Devon Mayer, Former Money Follows the Person Project Director</a:t>
            </a:r>
          </a:p>
          <a:p>
            <a:r>
              <a:rPr lang="en-US" dirty="0">
                <a:solidFill>
                  <a:schemeClr val="tx1"/>
                </a:solidFill>
              </a:rPr>
              <a:t>Administration for Community Living</a:t>
            </a:r>
          </a:p>
          <a:p>
            <a:pPr lvl="1"/>
            <a:r>
              <a:rPr lang="en-US" dirty="0">
                <a:solidFill>
                  <a:schemeClr val="tx1"/>
                </a:solidFill>
              </a:rPr>
              <a:t>Joseph Lugo, Team Lead for the Office of Consumer Access and Self-Determination</a:t>
            </a:r>
          </a:p>
          <a:p>
            <a:r>
              <a:rPr lang="en-US" dirty="0">
                <a:solidFill>
                  <a:schemeClr val="tx1"/>
                </a:solidFill>
              </a:rPr>
              <a:t>HCBS Strategies, Inc.</a:t>
            </a:r>
          </a:p>
          <a:p>
            <a:pPr lvl="1"/>
            <a:r>
              <a:rPr lang="en-US" dirty="0">
                <a:solidFill>
                  <a:schemeClr val="tx1"/>
                </a:solidFill>
              </a:rPr>
              <a:t>Steve Lutzky, President</a:t>
            </a:r>
          </a:p>
          <a:p>
            <a:pPr lvl="1"/>
            <a:r>
              <a:rPr lang="en-US" dirty="0">
                <a:solidFill>
                  <a:schemeClr val="tx1"/>
                </a:solidFill>
              </a:rPr>
              <a:t>Andrew Cieslinski, Associate</a:t>
            </a:r>
          </a:p>
          <a:p>
            <a:pPr lvl="1"/>
            <a:endParaRPr lang="en-US" dirty="0">
              <a:solidFill>
                <a:schemeClr val="bg2">
                  <a:lumMod val="50000"/>
                </a:schemeClr>
              </a:solidFill>
            </a:endParaRPr>
          </a:p>
          <a:p>
            <a:pPr lvl="1"/>
            <a:endParaRPr lang="en-US" dirty="0">
              <a:solidFill>
                <a:schemeClr val="bg2">
                  <a:lumMod val="50000"/>
                </a:schemeClr>
              </a:solidFill>
            </a:endParaRP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a:t>
            </a:fld>
            <a:endParaRPr lang="en-US" sz="1266" b="1" dirty="0">
              <a:solidFill>
                <a:schemeClr val="bg1"/>
              </a:solidFill>
            </a:endParaRPr>
          </a:p>
        </p:txBody>
      </p:sp>
    </p:spTree>
    <p:extLst>
      <p:ext uri="{BB962C8B-B14F-4D97-AF65-F5344CB8AC3E}">
        <p14:creationId xmlns:p14="http://schemas.microsoft.com/office/powerpoint/2010/main" val="1733394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68637"/>
            <a:ext cx="8596668" cy="1320800"/>
          </a:xfrm>
        </p:spPr>
        <p:txBody>
          <a:bodyPr/>
          <a:lstStyle/>
          <a:p>
            <a:pPr algn="ctr"/>
            <a:r>
              <a:rPr lang="en-US" dirty="0"/>
              <a:t>Establishing Cost of Staff Time- </a:t>
            </a:r>
            <a:br>
              <a:rPr lang="en-US" dirty="0"/>
            </a:br>
            <a:r>
              <a:rPr lang="en-US" dirty="0"/>
              <a:t>Cost Pool Overview</a:t>
            </a:r>
          </a:p>
        </p:txBody>
      </p:sp>
      <p:sp>
        <p:nvSpPr>
          <p:cNvPr id="3" name="Content Placeholder 2"/>
          <p:cNvSpPr>
            <a:spLocks noGrp="1"/>
          </p:cNvSpPr>
          <p:nvPr>
            <p:ph idx="1"/>
          </p:nvPr>
        </p:nvSpPr>
        <p:spPr>
          <a:xfrm>
            <a:off x="677335" y="1766510"/>
            <a:ext cx="8156700" cy="5090332"/>
          </a:xfrm>
        </p:spPr>
        <p:txBody>
          <a:bodyPr>
            <a:normAutofit/>
          </a:bodyPr>
          <a:lstStyle/>
          <a:p>
            <a:r>
              <a:rPr lang="en-US" dirty="0"/>
              <a:t>Maryland uses a Cost Pool Spreadsheet, developed as team with HCBS Strategies, to record staff costs</a:t>
            </a:r>
          </a:p>
          <a:p>
            <a:r>
              <a:rPr lang="en-US" dirty="0"/>
              <a:t>Cost pool must capture actual </a:t>
            </a:r>
            <a:r>
              <a:rPr lang="en-US" u="sng" dirty="0"/>
              <a:t>total</a:t>
            </a:r>
            <a:r>
              <a:rPr lang="en-US" dirty="0"/>
              <a:t> costs for each worker included in cost pool and at least 50% state or local contribution towards the total costs</a:t>
            </a:r>
          </a:p>
          <a:p>
            <a:r>
              <a:rPr lang="en-US" dirty="0"/>
              <a:t>Include costs for staff that support these workers (e.g., Execs, </a:t>
            </a:r>
            <a:r>
              <a:rPr lang="en-US" dirty="0" err="1"/>
              <a:t>admins</a:t>
            </a:r>
            <a:r>
              <a:rPr lang="en-US" dirty="0"/>
              <a:t>, fiscal staff, etc.)</a:t>
            </a:r>
          </a:p>
          <a:p>
            <a:r>
              <a:rPr lang="en-US" dirty="0"/>
              <a:t>Total overall costs are then multiplied by % time Medicaid (from time study reports) to calculate claim</a:t>
            </a:r>
          </a:p>
          <a:p>
            <a:r>
              <a:rPr lang="en-US" dirty="0"/>
              <a:t>MDoA then aggregates this data using Excel to establish the State Quarterly Claim (amount of reimbursement for Statewide Medicaid claimable %)</a:t>
            </a:r>
          </a:p>
          <a:p>
            <a:pPr lvl="1"/>
            <a:r>
              <a:rPr lang="en-US" dirty="0"/>
              <a:t>Ensure each MAP site has sufficient match</a:t>
            </a:r>
          </a:p>
          <a:p>
            <a:pPr lvl="1">
              <a:buNone/>
            </a:pPr>
            <a:endParaRPr lang="en-US" dirty="0"/>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40</a:t>
            </a:fld>
            <a:endParaRPr lang="en-US" sz="1266" b="1" dirty="0">
              <a:solidFill>
                <a:schemeClr val="bg1"/>
              </a:solidFill>
            </a:endParaRPr>
          </a:p>
        </p:txBody>
      </p:sp>
    </p:spTree>
    <p:extLst>
      <p:ext uri="{BB962C8B-B14F-4D97-AF65-F5344CB8AC3E}">
        <p14:creationId xmlns:p14="http://schemas.microsoft.com/office/powerpoint/2010/main" val="2818462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2810"/>
            <a:ext cx="8596668" cy="1320800"/>
          </a:xfrm>
        </p:spPr>
        <p:txBody>
          <a:bodyPr/>
          <a:lstStyle/>
          <a:p>
            <a:pPr algn="ctr"/>
            <a:r>
              <a:rPr lang="en-US" u="sng" dirty="0"/>
              <a:t>Preparing for Day 1 </a:t>
            </a:r>
            <a:r>
              <a:rPr lang="en-US" dirty="0"/>
              <a:t>of Claiming – Staff Training and Ongoing Monitoring</a:t>
            </a:r>
          </a:p>
        </p:txBody>
      </p:sp>
      <p:sp>
        <p:nvSpPr>
          <p:cNvPr id="3" name="Content Placeholder 2"/>
          <p:cNvSpPr>
            <a:spLocks noGrp="1"/>
          </p:cNvSpPr>
          <p:nvPr>
            <p:ph idx="1"/>
          </p:nvPr>
        </p:nvSpPr>
        <p:spPr>
          <a:xfrm>
            <a:off x="664063" y="2227734"/>
            <a:ext cx="8623213" cy="4594447"/>
          </a:xfrm>
        </p:spPr>
        <p:txBody>
          <a:bodyPr/>
          <a:lstStyle/>
          <a:p>
            <a:pPr>
              <a:buFont typeface="Wingdings" pitchFamily="2" charset="2"/>
              <a:buChar char="Ø"/>
            </a:pPr>
            <a:r>
              <a:rPr lang="en-US" sz="2800" dirty="0">
                <a:solidFill>
                  <a:schemeClr val="tx1"/>
                </a:solidFill>
              </a:rPr>
              <a:t>Staff trainings</a:t>
            </a:r>
          </a:p>
          <a:p>
            <a:pPr lvl="1">
              <a:buFont typeface="Wingdings" pitchFamily="2" charset="2"/>
              <a:buChar char="Ø"/>
            </a:pPr>
            <a:r>
              <a:rPr lang="en-US" sz="2600" dirty="0">
                <a:solidFill>
                  <a:schemeClr val="tx1"/>
                </a:solidFill>
              </a:rPr>
              <a:t>Training should have lots of examples and scenarios, not just code definitions</a:t>
            </a:r>
          </a:p>
          <a:p>
            <a:pPr>
              <a:buFont typeface="Wingdings" pitchFamily="2" charset="2"/>
              <a:buChar char="Ø"/>
            </a:pPr>
            <a:r>
              <a:rPr lang="en-US" sz="2800" dirty="0">
                <a:solidFill>
                  <a:schemeClr val="tx1"/>
                </a:solidFill>
              </a:rPr>
              <a:t>Timely changes to staff pool</a:t>
            </a:r>
          </a:p>
          <a:p>
            <a:pPr>
              <a:buFont typeface="Wingdings" pitchFamily="2" charset="2"/>
              <a:buChar char="Ø"/>
            </a:pPr>
            <a:r>
              <a:rPr lang="en-US" sz="2800" dirty="0">
                <a:solidFill>
                  <a:schemeClr val="tx1"/>
                </a:solidFill>
              </a:rPr>
              <a:t>Bi-weekly “Quizzes” to keep code definitions fresh for staff </a:t>
            </a:r>
          </a:p>
          <a:p>
            <a:pPr lvl="2">
              <a:buFont typeface="Wingdings" pitchFamily="2" charset="2"/>
              <a:buChar char="Ø"/>
            </a:pPr>
            <a:r>
              <a:rPr lang="en-US" sz="2400" dirty="0">
                <a:solidFill>
                  <a:schemeClr val="tx1"/>
                </a:solidFill>
              </a:rPr>
              <a:t>Ensures accuracy in coding </a:t>
            </a:r>
          </a:p>
          <a:p>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41</a:t>
            </a:fld>
            <a:endParaRPr lang="en-US" sz="1266"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56" y="238893"/>
            <a:ext cx="7782925" cy="774357"/>
          </a:xfrm>
        </p:spPr>
        <p:txBody>
          <a:bodyPr/>
          <a:lstStyle/>
          <a:p>
            <a:r>
              <a:rPr lang="en-US" dirty="0"/>
              <a:t>FY16 4</a:t>
            </a:r>
            <a:r>
              <a:rPr lang="en-US" baseline="30000" dirty="0"/>
              <a:t>th</a:t>
            </a:r>
            <a:r>
              <a:rPr lang="en-US" dirty="0"/>
              <a:t> Quarter Claim</a:t>
            </a:r>
          </a:p>
        </p:txBody>
      </p:sp>
      <p:sp>
        <p:nvSpPr>
          <p:cNvPr id="3" name="Content Placeholder 2"/>
          <p:cNvSpPr>
            <a:spLocks noGrp="1"/>
          </p:cNvSpPr>
          <p:nvPr>
            <p:ph idx="1"/>
          </p:nvPr>
        </p:nvSpPr>
        <p:spPr>
          <a:xfrm>
            <a:off x="5906532" y="1738185"/>
            <a:ext cx="4357817" cy="3912972"/>
          </a:xfrm>
        </p:spPr>
        <p:txBody>
          <a:bodyPr/>
          <a:lstStyle/>
          <a:p>
            <a:r>
              <a:rPr lang="en-US" dirty="0"/>
              <a:t>3000 samples generated </a:t>
            </a:r>
          </a:p>
          <a:p>
            <a:r>
              <a:rPr lang="en-US" dirty="0"/>
              <a:t>150 staff total</a:t>
            </a:r>
          </a:p>
          <a:p>
            <a:r>
              <a:rPr lang="en-US" dirty="0"/>
              <a:t>Only 3 samples missing at end of quarter!</a:t>
            </a:r>
          </a:p>
          <a:p>
            <a:r>
              <a:rPr lang="en-US" dirty="0"/>
              <a:t>Statewide Medicaid Claimable % = </a:t>
            </a:r>
            <a:r>
              <a:rPr lang="en-US" b="1" dirty="0"/>
              <a:t>46.01%</a:t>
            </a:r>
          </a:p>
          <a:p>
            <a:r>
              <a:rPr lang="en-US" dirty="0"/>
              <a:t>First FFP Claim = $667,532</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42</a:t>
            </a:fld>
            <a:endParaRPr lang="en-US" sz="1266" b="1" dirty="0">
              <a:solidFill>
                <a:schemeClr val="bg1"/>
              </a:solidFill>
            </a:endParaRPr>
          </a:p>
        </p:txBody>
      </p:sp>
      <p:pic>
        <p:nvPicPr>
          <p:cNvPr id="15362" name="Picture 2" descr="https://lh6.googleusercontent.com/fdMFs_EGhVXO18Z4zfrab4IPhRAcq5kJmcwDtpS_RWdP2bVPHbzM0pTF5QCWPg_uetg4eXKuLgGdQ8jdNGrTYdM3hiNjIuuW7jCp3S9fN1iRjom3gOWoA133KtUIDsXN_Ki07bykwhI"/>
          <p:cNvPicPr>
            <a:picLocks noChangeAspect="1" noChangeArrowheads="1"/>
          </p:cNvPicPr>
          <p:nvPr/>
        </p:nvPicPr>
        <p:blipFill>
          <a:blip r:embed="rId2" cstate="print"/>
          <a:srcRect/>
          <a:stretch>
            <a:fillRect/>
          </a:stretch>
        </p:blipFill>
        <p:spPr bwMode="auto">
          <a:xfrm>
            <a:off x="356328" y="1070918"/>
            <a:ext cx="5487387" cy="51898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8612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1895" y="3789722"/>
            <a:ext cx="8781535" cy="2635794"/>
          </a:xfrm>
        </p:spPr>
        <p:txBody>
          <a:bodyPr>
            <a:normAutofit/>
          </a:bodyPr>
          <a:lstStyle/>
          <a:p>
            <a:pPr lvl="1">
              <a:buFont typeface="Wingdings" pitchFamily="2" charset="2"/>
              <a:buChar char="Ø"/>
            </a:pPr>
            <a:r>
              <a:rPr lang="en-US" sz="2600" dirty="0">
                <a:solidFill>
                  <a:schemeClr val="tx1"/>
                </a:solidFill>
              </a:rPr>
              <a:t>Time-to-Matching-Dollars Ratios:</a:t>
            </a:r>
            <a:endParaRPr lang="en-US" sz="2400" dirty="0">
              <a:solidFill>
                <a:schemeClr val="tx1"/>
              </a:solidFill>
            </a:endParaRPr>
          </a:p>
          <a:p>
            <a:pPr lvl="2">
              <a:buFont typeface="Wingdings" pitchFamily="2" charset="2"/>
              <a:buChar char="Ø"/>
            </a:pPr>
            <a:r>
              <a:rPr lang="en-US" sz="2400" dirty="0">
                <a:solidFill>
                  <a:schemeClr val="tx1"/>
                </a:solidFill>
              </a:rPr>
              <a:t> Un-invested</a:t>
            </a:r>
          </a:p>
          <a:p>
            <a:pPr lvl="2">
              <a:buFont typeface="Wingdings" pitchFamily="2" charset="2"/>
              <a:buChar char="Ø"/>
            </a:pPr>
            <a:r>
              <a:rPr lang="en-US" sz="2400" dirty="0">
                <a:solidFill>
                  <a:schemeClr val="tx1"/>
                </a:solidFill>
              </a:rPr>
              <a:t> Under-invested and over-worked</a:t>
            </a:r>
          </a:p>
          <a:p>
            <a:pPr lvl="2">
              <a:buFont typeface="Wingdings" pitchFamily="2" charset="2"/>
              <a:buChar char="Ø"/>
            </a:pPr>
            <a:r>
              <a:rPr lang="en-US" sz="2400" dirty="0">
                <a:solidFill>
                  <a:schemeClr val="tx1"/>
                </a:solidFill>
              </a:rPr>
              <a:t> Over-invested and under-worked</a:t>
            </a:r>
          </a:p>
          <a:p>
            <a:pPr lvl="2">
              <a:buFont typeface="Wingdings" pitchFamily="2" charset="2"/>
              <a:buChar char="Ø"/>
            </a:pPr>
            <a:r>
              <a:rPr lang="en-US" sz="2400" dirty="0">
                <a:solidFill>
                  <a:schemeClr val="tx1"/>
                </a:solidFill>
              </a:rPr>
              <a:t> Best value</a:t>
            </a:r>
            <a:endParaRPr lang="en-US" dirty="0"/>
          </a:p>
        </p:txBody>
      </p:sp>
      <p:pic>
        <p:nvPicPr>
          <p:cNvPr id="1027" name="Picture 3"/>
          <p:cNvPicPr>
            <a:picLocks noChangeAspect="1" noChangeArrowheads="1"/>
          </p:cNvPicPr>
          <p:nvPr/>
        </p:nvPicPr>
        <p:blipFill>
          <a:blip r:embed="rId2" cstate="print">
            <a:lum contrast="20000"/>
          </a:blip>
          <a:srcRect l="3275" t="9478"/>
          <a:stretch>
            <a:fillRect/>
          </a:stretch>
        </p:blipFill>
        <p:spPr bwMode="auto">
          <a:xfrm>
            <a:off x="263609" y="1251622"/>
            <a:ext cx="11697731" cy="226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1"/>
          <p:cNvSpPr>
            <a:spLocks noGrp="1"/>
          </p:cNvSpPr>
          <p:nvPr>
            <p:ph type="title"/>
          </p:nvPr>
        </p:nvSpPr>
        <p:spPr>
          <a:xfrm>
            <a:off x="727996" y="205123"/>
            <a:ext cx="7476891" cy="841083"/>
          </a:xfrm>
        </p:spPr>
        <p:txBody>
          <a:bodyPr anchor="t">
            <a:normAutofit/>
          </a:bodyPr>
          <a:lstStyle/>
          <a:p>
            <a:pPr algn="ctr"/>
            <a:r>
              <a:rPr lang="en-US" sz="2800" dirty="0"/>
              <a:t>Ongoing Work: Fiscal</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43</a:t>
            </a:fld>
            <a:endParaRPr lang="en-US" sz="1266" b="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Maryland’s Innovations in Developing Time Study</a:t>
            </a:r>
          </a:p>
        </p:txBody>
      </p:sp>
      <p:sp>
        <p:nvSpPr>
          <p:cNvPr id="3" name="Content Placeholder 2"/>
          <p:cNvSpPr>
            <a:spLocks noGrp="1"/>
          </p:cNvSpPr>
          <p:nvPr>
            <p:ph idx="1"/>
          </p:nvPr>
        </p:nvSpPr>
        <p:spPr/>
        <p:txBody>
          <a:bodyPr>
            <a:noAutofit/>
          </a:bodyPr>
          <a:lstStyle/>
          <a:p>
            <a:r>
              <a:rPr lang="en-US" sz="2400" dirty="0">
                <a:solidFill>
                  <a:schemeClr val="tx1"/>
                </a:solidFill>
              </a:rPr>
              <a:t>Adapted codes that correspond to staff work</a:t>
            </a:r>
          </a:p>
          <a:p>
            <a:pPr lvl="1"/>
            <a:r>
              <a:rPr lang="en-US" sz="2400" dirty="0">
                <a:solidFill>
                  <a:schemeClr val="tx1"/>
                </a:solidFill>
              </a:rPr>
              <a:t>Level 1 Screen</a:t>
            </a:r>
          </a:p>
          <a:p>
            <a:pPr lvl="1"/>
            <a:r>
              <a:rPr lang="en-US" sz="2400" dirty="0">
                <a:solidFill>
                  <a:schemeClr val="tx1"/>
                </a:solidFill>
              </a:rPr>
              <a:t>Options Counseling – Potentially Medicaid</a:t>
            </a:r>
          </a:p>
          <a:p>
            <a:endParaRPr lang="en-US" sz="2400" dirty="0">
              <a:solidFill>
                <a:schemeClr val="tx1"/>
              </a:solidFill>
            </a:endParaRPr>
          </a:p>
          <a:p>
            <a:r>
              <a:rPr lang="en-US" sz="2400" dirty="0">
                <a:solidFill>
                  <a:schemeClr val="tx1"/>
                </a:solidFill>
              </a:rPr>
              <a:t>Claiming for time spent working with individuals at risk of institutionalization and becoming eligible for Medicaid</a:t>
            </a:r>
          </a:p>
          <a:p>
            <a:pPr lvl="1"/>
            <a:r>
              <a:rPr lang="en-US" sz="2400" dirty="0">
                <a:solidFill>
                  <a:schemeClr val="tx1"/>
                </a:solidFill>
              </a:rPr>
              <a:t>Senior Care staff and coordination with local DSS staff</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44</a:t>
            </a:fld>
            <a:endParaRPr lang="en-US" sz="1266" b="1" dirty="0">
              <a:solidFill>
                <a:schemeClr val="bg1"/>
              </a:solidFill>
            </a:endParaRPr>
          </a:p>
        </p:txBody>
      </p:sp>
    </p:spTree>
    <p:extLst>
      <p:ext uri="{BB962C8B-B14F-4D97-AF65-F5344CB8AC3E}">
        <p14:creationId xmlns:p14="http://schemas.microsoft.com/office/powerpoint/2010/main" val="1417918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Debbie Shimizu</a:t>
            </a:r>
          </a:p>
        </p:txBody>
      </p:sp>
      <p:sp>
        <p:nvSpPr>
          <p:cNvPr id="4" name="Text Placeholder 3"/>
          <p:cNvSpPr>
            <a:spLocks noGrp="1"/>
          </p:cNvSpPr>
          <p:nvPr>
            <p:ph type="body" idx="1"/>
          </p:nvPr>
        </p:nvSpPr>
        <p:spPr/>
        <p:txBody>
          <a:bodyPr/>
          <a:lstStyle/>
          <a:p>
            <a:r>
              <a:rPr lang="en-US" dirty="0"/>
              <a:t>Hawaii Executive Office on Aging</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45</a:t>
            </a:fld>
            <a:endParaRPr lang="en-US" sz="1266" b="1" dirty="0">
              <a:solidFill>
                <a:schemeClr val="bg1"/>
              </a:solidFill>
            </a:endParaRPr>
          </a:p>
        </p:txBody>
      </p:sp>
    </p:spTree>
    <p:extLst>
      <p:ext uri="{BB962C8B-B14F-4D97-AF65-F5344CB8AC3E}">
        <p14:creationId xmlns:p14="http://schemas.microsoft.com/office/powerpoint/2010/main" val="2488356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59" y="1092571"/>
            <a:ext cx="7617004" cy="1320800"/>
          </a:xfrm>
        </p:spPr>
        <p:txBody>
          <a:bodyPr/>
          <a:lstStyle/>
          <a:p>
            <a:r>
              <a:rPr lang="en-US" dirty="0"/>
              <a:t>Hawaii’s Adaptation of Maryland’s Infrastructure</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46</a:t>
            </a:fld>
            <a:endParaRPr lang="en-US" sz="1266" b="1" dirty="0">
              <a:solidFill>
                <a:schemeClr val="bg1"/>
              </a:solidFill>
            </a:endParaRPr>
          </a:p>
        </p:txBody>
      </p:sp>
      <p:pic>
        <p:nvPicPr>
          <p:cNvPr id="5" name="Picture 4" descr="http://cdn.visitmaryland.org/sites/all/themes/mmg_maryland/images/map/md-map-state-shape.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58191" y="2848595"/>
            <a:ext cx="4446968" cy="2485156"/>
          </a:xfrm>
          <a:prstGeom prst="rect">
            <a:avLst/>
          </a:prstGeom>
          <a:noFill/>
          <a:ln>
            <a:noFill/>
          </a:ln>
        </p:spPr>
      </p:pic>
      <p:pic>
        <p:nvPicPr>
          <p:cNvPr id="7" name="Picture 6" descr="http://www.indiana.edu/~audioweb/T284/imgMap/hawaii.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106020" y="2848599"/>
            <a:ext cx="3622192" cy="2692939"/>
          </a:xfrm>
          <a:prstGeom prst="rect">
            <a:avLst/>
          </a:prstGeom>
          <a:noFill/>
          <a:ln>
            <a:noFill/>
          </a:ln>
        </p:spPr>
      </p:pic>
    </p:spTree>
    <p:extLst>
      <p:ext uri="{BB962C8B-B14F-4D97-AF65-F5344CB8AC3E}">
        <p14:creationId xmlns:p14="http://schemas.microsoft.com/office/powerpoint/2010/main" val="1150895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03" y="563113"/>
            <a:ext cx="8596668" cy="1320800"/>
          </a:xfrm>
        </p:spPr>
        <p:txBody>
          <a:bodyPr/>
          <a:lstStyle/>
          <a:p>
            <a:pPr algn="ctr"/>
            <a:r>
              <a:rPr lang="en-US" dirty="0"/>
              <a:t>Adaptations Hawaii Made </a:t>
            </a:r>
            <a:br>
              <a:rPr lang="en-US" dirty="0"/>
            </a:br>
            <a:r>
              <a:rPr lang="en-US" dirty="0"/>
              <a:t>to the Maryland Approach</a:t>
            </a:r>
          </a:p>
        </p:txBody>
      </p:sp>
      <p:sp>
        <p:nvSpPr>
          <p:cNvPr id="3" name="Content Placeholder 2"/>
          <p:cNvSpPr>
            <a:spLocks noGrp="1"/>
          </p:cNvSpPr>
          <p:nvPr>
            <p:ph idx="1"/>
          </p:nvPr>
        </p:nvSpPr>
        <p:spPr>
          <a:xfrm>
            <a:off x="640601" y="2236039"/>
            <a:ext cx="8451168" cy="3160913"/>
          </a:xfrm>
        </p:spPr>
        <p:txBody>
          <a:bodyPr>
            <a:normAutofit/>
          </a:bodyPr>
          <a:lstStyle/>
          <a:p>
            <a:pPr marL="0" indent="0" algn="ctr">
              <a:buNone/>
            </a:pPr>
            <a:r>
              <a:rPr lang="en-US" sz="2400" dirty="0"/>
              <a:t> TIME STUDY CODES</a:t>
            </a:r>
          </a:p>
          <a:p>
            <a:pPr marL="0" indent="0" algn="ctr">
              <a:buNone/>
            </a:pPr>
            <a:endParaRPr lang="en-US" sz="2400" dirty="0"/>
          </a:p>
          <a:p>
            <a:r>
              <a:rPr lang="en-US" dirty="0"/>
              <a:t>EOA and AAA staff reviewed MD’s codes and approved the following changes to reflect current and planned operations:</a:t>
            </a:r>
          </a:p>
          <a:p>
            <a:pPr lvl="1"/>
            <a:r>
              <a:rPr lang="en-US" sz="1800" dirty="0"/>
              <a:t>Eliminated options counseling code</a:t>
            </a:r>
          </a:p>
          <a:p>
            <a:pPr lvl="1"/>
            <a:r>
              <a:rPr lang="en-US" sz="1800" dirty="0"/>
              <a:t>Added codes that reflect intake and assessment process</a:t>
            </a:r>
          </a:p>
          <a:p>
            <a:pPr lvl="1"/>
            <a:r>
              <a:rPr lang="en-US" sz="1800" dirty="0"/>
              <a:t>Added a placeholder for a potential future ADRC service, Medicaid managed care Choice Counseling</a:t>
            </a:r>
          </a:p>
          <a:p>
            <a:pPr marL="457200" lvl="1" indent="0">
              <a:buNone/>
            </a:pPr>
            <a:endParaRPr lang="en-US" sz="1800" dirty="0"/>
          </a:p>
          <a:p>
            <a:endParaRPr lang="en-US" dirty="0"/>
          </a:p>
          <a:p>
            <a:endParaRPr lang="en-US" dirty="0"/>
          </a:p>
        </p:txBody>
      </p:sp>
      <p:sp>
        <p:nvSpPr>
          <p:cNvPr id="6" name="TextBox 5"/>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47</a:t>
            </a:fld>
            <a:endParaRPr lang="en-US" sz="1266" b="1" dirty="0">
              <a:solidFill>
                <a:schemeClr val="bg1"/>
              </a:solidFill>
            </a:endParaRPr>
          </a:p>
        </p:txBody>
      </p:sp>
      <p:pic>
        <p:nvPicPr>
          <p:cNvPr id="5" name="Picture 4" descr="http://www.biz-guru.co.za/_bgu/wp-content/uploads/2015/04/Time-Management-512x512-png1-300x300.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1160" y="1223514"/>
            <a:ext cx="2196755" cy="1837739"/>
          </a:xfrm>
          <a:prstGeom prst="rect">
            <a:avLst/>
          </a:prstGeom>
          <a:noFill/>
          <a:ln>
            <a:noFill/>
          </a:ln>
        </p:spPr>
      </p:pic>
    </p:spTree>
    <p:extLst>
      <p:ext uri="{BB962C8B-B14F-4D97-AF65-F5344CB8AC3E}">
        <p14:creationId xmlns:p14="http://schemas.microsoft.com/office/powerpoint/2010/main" val="1074938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77781"/>
            <a:ext cx="8596668" cy="1320800"/>
          </a:xfrm>
        </p:spPr>
        <p:txBody>
          <a:bodyPr/>
          <a:lstStyle/>
          <a:p>
            <a:r>
              <a:rPr lang="en-US" dirty="0"/>
              <a:t>Hawaii’s codes are ordered to make choice of code clearer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4757463"/>
              </p:ext>
            </p:extLst>
          </p:nvPr>
        </p:nvGraphicFramePr>
        <p:xfrm>
          <a:off x="677691" y="1444308"/>
          <a:ext cx="8596312" cy="5413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48</a:t>
            </a:fld>
            <a:endParaRPr lang="en-US" sz="1266" b="1" dirty="0">
              <a:solidFill>
                <a:schemeClr val="bg1"/>
              </a:solidFill>
            </a:endParaRPr>
          </a:p>
        </p:txBody>
      </p:sp>
    </p:spTree>
    <p:extLst>
      <p:ext uri="{BB962C8B-B14F-4D97-AF65-F5344CB8AC3E}">
        <p14:creationId xmlns:p14="http://schemas.microsoft.com/office/powerpoint/2010/main" val="315437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3352" y="354391"/>
            <a:ext cx="8218981"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Adaptations Hawaii Made </a:t>
            </a:r>
            <a:br>
              <a:rPr lang="en-US" dirty="0"/>
            </a:br>
            <a:r>
              <a:rPr lang="en-US" dirty="0"/>
              <a:t>to the Maryland Approach (cont.)</a:t>
            </a:r>
          </a:p>
        </p:txBody>
      </p:sp>
      <p:sp>
        <p:nvSpPr>
          <p:cNvPr id="6" name="Content Placeholder 2"/>
          <p:cNvSpPr txBox="1">
            <a:spLocks/>
          </p:cNvSpPr>
          <p:nvPr/>
        </p:nvSpPr>
        <p:spPr>
          <a:xfrm>
            <a:off x="713351" y="2037255"/>
            <a:ext cx="8451168" cy="235584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400" dirty="0"/>
              <a:t>COST POOL SPREADSHEET</a:t>
            </a:r>
          </a:p>
          <a:p>
            <a:pPr marL="0" indent="0" algn="ctr">
              <a:buFont typeface="Wingdings 3" charset="2"/>
              <a:buNone/>
            </a:pPr>
            <a:endParaRPr lang="en-US" sz="1800" dirty="0"/>
          </a:p>
          <a:p>
            <a:pPr lvl="1"/>
            <a:r>
              <a:rPr lang="en-US" sz="1800" dirty="0"/>
              <a:t>Adapted cost pool spreadsheet to reflect Hawaii’s accounting guidance</a:t>
            </a:r>
          </a:p>
          <a:p>
            <a:pPr lvl="1"/>
            <a:r>
              <a:rPr lang="en-US" sz="1800" dirty="0"/>
              <a:t>Added claim for work done by contractors, notably the case management entities</a:t>
            </a:r>
          </a:p>
          <a:p>
            <a:pPr lvl="1"/>
            <a:r>
              <a:rPr lang="en-US" sz="1800" dirty="0"/>
              <a:t>Identified WHO will be responsible to complete the spreadsheet</a:t>
            </a:r>
          </a:p>
          <a:p>
            <a:pPr marL="457200" lvl="1" indent="0">
              <a:buNone/>
            </a:pPr>
            <a:endParaRPr lang="en-US" sz="1800" dirty="0"/>
          </a:p>
          <a:p>
            <a:pPr marL="457200" lvl="1" indent="0">
              <a:buFont typeface="Wingdings 3" charset="2"/>
              <a:buNone/>
            </a:pPr>
            <a:endParaRPr lang="en-US" sz="1800" dirty="0"/>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366" y="4591877"/>
            <a:ext cx="2733564" cy="2003770"/>
          </a:xfrm>
          <a:prstGeom prst="rect">
            <a:avLst/>
          </a:prstGeom>
        </p:spPr>
      </p:pic>
      <p:sp>
        <p:nvSpPr>
          <p:cNvPr id="7" name="TextBox 6"/>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49</a:t>
            </a:fld>
            <a:endParaRPr lang="en-US" sz="1266" b="1" dirty="0">
              <a:solidFill>
                <a:schemeClr val="bg1"/>
              </a:solidFill>
            </a:endParaRPr>
          </a:p>
        </p:txBody>
      </p:sp>
    </p:spTree>
    <p:extLst>
      <p:ext uri="{BB962C8B-B14F-4D97-AF65-F5344CB8AC3E}">
        <p14:creationId xmlns:p14="http://schemas.microsoft.com/office/powerpoint/2010/main" val="9483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1"/>
          <p:cNvGraphicFramePr>
            <a:graphicFrameLocks noChangeAspect="1"/>
          </p:cNvGraphicFramePr>
          <p:nvPr>
            <p:extLst>
              <p:ext uri="{D42A27DB-BD31-4B8C-83A1-F6EECF244321}">
                <p14:modId xmlns:p14="http://schemas.microsoft.com/office/powerpoint/2010/main" val="267337653"/>
              </p:ext>
            </p:extLst>
          </p:nvPr>
        </p:nvGraphicFramePr>
        <p:xfrm>
          <a:off x="57806" y="54588"/>
          <a:ext cx="5649313" cy="6822463"/>
        </p:xfrm>
        <a:graphic>
          <a:graphicData uri="http://schemas.openxmlformats.org/presentationml/2006/ole">
            <mc:AlternateContent xmlns:mc="http://schemas.openxmlformats.org/markup-compatibility/2006">
              <mc:Choice xmlns:v="urn:schemas-microsoft-com:vml" Requires="v">
                <p:oleObj spid="_x0000_s1035" name="Acrobat Document" r:id="rId4" imgW="5829103" imgH="7543564" progId="AcroExch.Document.11">
                  <p:embed/>
                </p:oleObj>
              </mc:Choice>
              <mc:Fallback>
                <p:oleObj name="Acrobat Document" r:id="rId4" imgW="5829103" imgH="7543564"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6" y="54588"/>
                        <a:ext cx="5649313" cy="6822463"/>
                      </a:xfrm>
                      <a:prstGeom prst="rect">
                        <a:avLst/>
                      </a:prstGeom>
                      <a:noFill/>
                      <a:ln>
                        <a:noFill/>
                      </a:ln>
                      <a:extLst/>
                    </p:spPr>
                  </p:pic>
                </p:oleObj>
              </mc:Fallback>
            </mc:AlternateContent>
          </a:graphicData>
        </a:graphic>
      </p:graphicFrame>
      <p:sp>
        <p:nvSpPr>
          <p:cNvPr id="12291" name="Rectangle 4"/>
          <p:cNvSpPr>
            <a:spLocks noChangeArrowheads="1"/>
          </p:cNvSpPr>
          <p:nvPr/>
        </p:nvSpPr>
        <p:spPr bwMode="auto">
          <a:xfrm>
            <a:off x="6448227" y="1940330"/>
            <a:ext cx="4673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pPr>
            <a:r>
              <a:rPr lang="en-US" altLang="en-US" sz="4000" b="1" dirty="0">
                <a:solidFill>
                  <a:prstClr val="black"/>
                </a:solidFill>
              </a:rPr>
              <a:t>Key Elements of a NWD System of Access to LTSS for All Populations and Payers </a:t>
            </a:r>
            <a:endParaRPr lang="en-US" altLang="en-US" sz="4000" dirty="0">
              <a:solidFill>
                <a:prstClr val="black"/>
              </a:solidFill>
            </a:endParaRPr>
          </a:p>
        </p:txBody>
      </p:sp>
      <p:sp>
        <p:nvSpPr>
          <p:cNvPr id="2" name="Rectangle 1"/>
          <p:cNvSpPr/>
          <p:nvPr/>
        </p:nvSpPr>
        <p:spPr>
          <a:xfrm>
            <a:off x="6448230" y="5927690"/>
            <a:ext cx="4901063" cy="461665"/>
          </a:xfrm>
          <a:prstGeom prst="rect">
            <a:avLst/>
          </a:prstGeom>
        </p:spPr>
        <p:txBody>
          <a:bodyPr wrap="square">
            <a:spAutoFit/>
          </a:bodyPr>
          <a:lstStyle/>
          <a:p>
            <a:pPr fontAlgn="base">
              <a:spcBef>
                <a:spcPct val="0"/>
              </a:spcBef>
              <a:spcAft>
                <a:spcPct val="0"/>
              </a:spcAft>
            </a:pPr>
            <a:r>
              <a:rPr lang="en-US" sz="1200" dirty="0">
                <a:solidFill>
                  <a:srgbClr val="1F497D"/>
                </a:solidFill>
              </a:rPr>
              <a:t>https://www.medicaid.gov/medicaid-chip-program-information/by-topics/financing-and-reimbursement/no-wrong-door.html</a:t>
            </a:r>
          </a:p>
        </p:txBody>
      </p:sp>
      <p:pic>
        <p:nvPicPr>
          <p:cNvPr id="5" name="Picture 5" descr="X:\Project\ADRC Topic Teams 2012\5269.07\TA Infrastructure and Learning Collaborative\April 2013 Learning Session\Meeting materials\Ready for production\3 Amigos 8.5x11_footer-09.pn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707119" y="54588"/>
            <a:ext cx="63832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596440" y="6429375"/>
            <a:ext cx="1757661" cy="287130"/>
          </a:xfrm>
          <a:prstGeom prst="rect">
            <a:avLst/>
          </a:prstGeom>
          <a:noFill/>
        </p:spPr>
        <p:txBody>
          <a:bodyPr wrap="square" rtlCol="0">
            <a:spAutoFit/>
          </a:bodyPr>
          <a:lstStyle/>
          <a:p>
            <a:pPr algn="r"/>
            <a:r>
              <a:rPr lang="en-US" sz="1266" b="1" dirty="0"/>
              <a:t>Slide </a:t>
            </a:r>
            <a:fld id="{A9C019DA-50D4-4A1D-97D7-F40A3717BCE8}" type="slidenum">
              <a:rPr lang="en-US" sz="1266" b="1" smtClean="0"/>
              <a:pPr algn="r"/>
              <a:t>5</a:t>
            </a:fld>
            <a:endParaRPr lang="en-US" sz="1266" b="1" dirty="0"/>
          </a:p>
        </p:txBody>
      </p:sp>
    </p:spTree>
    <p:extLst>
      <p:ext uri="{BB962C8B-B14F-4D97-AF65-F5344CB8AC3E}">
        <p14:creationId xmlns:p14="http://schemas.microsoft.com/office/powerpoint/2010/main" val="720877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Caroline Cadirao</a:t>
            </a:r>
          </a:p>
        </p:txBody>
      </p:sp>
      <p:sp>
        <p:nvSpPr>
          <p:cNvPr id="4" name="Text Placeholder 3"/>
          <p:cNvSpPr>
            <a:spLocks noGrp="1"/>
          </p:cNvSpPr>
          <p:nvPr>
            <p:ph type="body" idx="1"/>
          </p:nvPr>
        </p:nvSpPr>
        <p:spPr/>
        <p:txBody>
          <a:bodyPr/>
          <a:lstStyle/>
          <a:p>
            <a:r>
              <a:rPr lang="en-US" dirty="0"/>
              <a:t>Hawaii Executive Office on Aging</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50</a:t>
            </a:fld>
            <a:endParaRPr lang="en-US" sz="1266" b="1" dirty="0">
              <a:solidFill>
                <a:schemeClr val="bg1"/>
              </a:solidFill>
            </a:endParaRPr>
          </a:p>
        </p:txBody>
      </p:sp>
    </p:spTree>
    <p:extLst>
      <p:ext uri="{BB962C8B-B14F-4D97-AF65-F5344CB8AC3E}">
        <p14:creationId xmlns:p14="http://schemas.microsoft.com/office/powerpoint/2010/main" val="3539210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Hawaii Time Study Pilot</a:t>
            </a:r>
          </a:p>
        </p:txBody>
      </p:sp>
      <p:sp>
        <p:nvSpPr>
          <p:cNvPr id="3" name="Content Placeholder 2"/>
          <p:cNvSpPr>
            <a:spLocks noGrp="1"/>
          </p:cNvSpPr>
          <p:nvPr>
            <p:ph idx="1"/>
          </p:nvPr>
        </p:nvSpPr>
        <p:spPr>
          <a:xfrm>
            <a:off x="677335" y="1742134"/>
            <a:ext cx="8596668" cy="4736158"/>
          </a:xfrm>
        </p:spPr>
        <p:txBody>
          <a:bodyPr>
            <a:normAutofit/>
          </a:bodyPr>
          <a:lstStyle/>
          <a:p>
            <a:r>
              <a:rPr lang="en-US" dirty="0"/>
              <a:t>Hawaii conducted two time study pilots with the four county ADRCs using the random moment methodology</a:t>
            </a:r>
          </a:p>
          <a:p>
            <a:pPr lvl="1"/>
            <a:r>
              <a:rPr lang="en-US" dirty="0"/>
              <a:t>The </a:t>
            </a:r>
            <a:r>
              <a:rPr lang="en-US" b="1" dirty="0"/>
              <a:t>initial pilot </a:t>
            </a:r>
            <a:r>
              <a:rPr lang="en-US" dirty="0"/>
              <a:t>tested the code language and refinements that needed to be made to reflect staff activities</a:t>
            </a:r>
          </a:p>
          <a:p>
            <a:pPr lvl="1"/>
            <a:r>
              <a:rPr lang="en-US" dirty="0"/>
              <a:t>Then conducted a f</a:t>
            </a:r>
            <a:r>
              <a:rPr lang="en-US" b="1" dirty="0"/>
              <a:t>ollow-up pilot </a:t>
            </a:r>
            <a:r>
              <a:rPr lang="en-US" dirty="0"/>
              <a:t>with the revised codes to obtain claiming estimates</a:t>
            </a:r>
          </a:p>
          <a:p>
            <a:r>
              <a:rPr lang="en-US" dirty="0"/>
              <a:t>Given the scale of the Hawaii effort, SurveyMonkey will likely be used for the ongoing time study</a:t>
            </a:r>
          </a:p>
          <a:p>
            <a:r>
              <a:rPr lang="en-US" dirty="0"/>
              <a:t>Now working with the State Medicaid agency, MQD, to move forward with ongoing claiming process</a:t>
            </a:r>
          </a:p>
          <a:p>
            <a:pPr lvl="1"/>
            <a:endParaRPr lang="en-US" b="1" dirty="0"/>
          </a:p>
          <a:p>
            <a:pPr lvl="1"/>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51</a:t>
            </a:fld>
            <a:endParaRPr lang="en-US" sz="1266" b="1" dirty="0">
              <a:solidFill>
                <a:schemeClr val="bg1"/>
              </a:solidFill>
            </a:endParaRPr>
          </a:p>
        </p:txBody>
      </p:sp>
    </p:spTree>
    <p:extLst>
      <p:ext uri="{BB962C8B-B14F-4D97-AF65-F5344CB8AC3E}">
        <p14:creationId xmlns:p14="http://schemas.microsoft.com/office/powerpoint/2010/main" val="2104816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Hawaii Time Study Pilot Results- </a:t>
            </a:r>
            <a:br>
              <a:rPr lang="en-US" dirty="0"/>
            </a:br>
            <a:r>
              <a:rPr lang="en-US" dirty="0"/>
              <a:t>Claimable Time</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52</a:t>
            </a:fld>
            <a:endParaRPr lang="en-US" sz="1266" b="1" dirty="0">
              <a:solidFill>
                <a:schemeClr val="bg1"/>
              </a:solidFill>
            </a:endParaRPr>
          </a:p>
        </p:txBody>
      </p:sp>
      <p:graphicFrame>
        <p:nvGraphicFramePr>
          <p:cNvPr id="6" name="Chart 5"/>
          <p:cNvGraphicFramePr/>
          <p:nvPr>
            <p:extLst>
              <p:ext uri="{D42A27DB-BD31-4B8C-83A1-F6EECF244321}">
                <p14:modId xmlns:p14="http://schemas.microsoft.com/office/powerpoint/2010/main" val="2884498518"/>
              </p:ext>
            </p:extLst>
          </p:nvPr>
        </p:nvGraphicFramePr>
        <p:xfrm>
          <a:off x="1463040" y="1913835"/>
          <a:ext cx="7543800" cy="4515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196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Hawaii Time Study Pilot Results-</a:t>
            </a:r>
            <a:br>
              <a:rPr lang="en-US" dirty="0"/>
            </a:br>
            <a:r>
              <a:rPr lang="en-US" dirty="0"/>
              <a:t>Amount of Medicaid Claim</a:t>
            </a:r>
          </a:p>
        </p:txBody>
      </p:sp>
      <p:graphicFrame>
        <p:nvGraphicFramePr>
          <p:cNvPr id="4" name="Table 3"/>
          <p:cNvGraphicFramePr>
            <a:graphicFrameLocks noGrp="1"/>
          </p:cNvGraphicFramePr>
          <p:nvPr>
            <p:extLst>
              <p:ext uri="{D42A27DB-BD31-4B8C-83A1-F6EECF244321}">
                <p14:modId xmlns:p14="http://schemas.microsoft.com/office/powerpoint/2010/main" val="2479430226"/>
              </p:ext>
            </p:extLst>
          </p:nvPr>
        </p:nvGraphicFramePr>
        <p:xfrm>
          <a:off x="1815194" y="2318861"/>
          <a:ext cx="6320950" cy="3182779"/>
        </p:xfrm>
        <a:graphic>
          <a:graphicData uri="http://schemas.openxmlformats.org/drawingml/2006/table">
            <a:tbl>
              <a:tblPr firstRow="1" firstCol="1" bandRow="1">
                <a:tableStyleId>{5C22544A-7EE6-4342-B048-85BDC9FD1C3A}</a:tableStyleId>
              </a:tblPr>
              <a:tblGrid>
                <a:gridCol w="2324199">
                  <a:extLst>
                    <a:ext uri="{9D8B030D-6E8A-4147-A177-3AD203B41FA5}">
                      <a16:colId xmlns:a16="http://schemas.microsoft.com/office/drawing/2014/main" val="4214724053"/>
                    </a:ext>
                  </a:extLst>
                </a:gridCol>
                <a:gridCol w="2128704">
                  <a:extLst>
                    <a:ext uri="{9D8B030D-6E8A-4147-A177-3AD203B41FA5}">
                      <a16:colId xmlns:a16="http://schemas.microsoft.com/office/drawing/2014/main" val="2997651846"/>
                    </a:ext>
                  </a:extLst>
                </a:gridCol>
                <a:gridCol w="1868047">
                  <a:extLst>
                    <a:ext uri="{9D8B030D-6E8A-4147-A177-3AD203B41FA5}">
                      <a16:colId xmlns:a16="http://schemas.microsoft.com/office/drawing/2014/main" val="3099051484"/>
                    </a:ext>
                  </a:extLst>
                </a:gridCol>
              </a:tblGrid>
              <a:tr h="836583">
                <a:tc>
                  <a:txBody>
                    <a:bodyPr/>
                    <a:lstStyle/>
                    <a:p>
                      <a:pPr marL="0" marR="0" algn="ctr">
                        <a:lnSpc>
                          <a:spcPct val="107000"/>
                        </a:lnSpc>
                        <a:spcBef>
                          <a:spcPts val="0"/>
                        </a:spcBef>
                        <a:spcAft>
                          <a:spcPts val="0"/>
                        </a:spcAft>
                      </a:pPr>
                      <a:r>
                        <a:rPr lang="en-US" sz="1800">
                          <a:effectLst/>
                        </a:rPr>
                        <a:t>County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Quarterly FFP Claim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Annual FFP Claim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067629"/>
                  </a:ext>
                </a:extLst>
              </a:tr>
              <a:tr h="455572">
                <a:tc>
                  <a:txBody>
                    <a:bodyPr/>
                    <a:lstStyle/>
                    <a:p>
                      <a:pPr marL="0" marR="0">
                        <a:lnSpc>
                          <a:spcPct val="107000"/>
                        </a:lnSpc>
                        <a:spcBef>
                          <a:spcPts val="0"/>
                        </a:spcBef>
                        <a:spcAft>
                          <a:spcPts val="0"/>
                        </a:spcAft>
                      </a:pPr>
                      <a:r>
                        <a:rPr lang="en-US" sz="1800">
                          <a:effectLst/>
                        </a:rPr>
                        <a:t>Hawai'i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$70,704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$282,817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8616347"/>
                  </a:ext>
                </a:extLst>
              </a:tr>
              <a:tr h="455572">
                <a:tc>
                  <a:txBody>
                    <a:bodyPr/>
                    <a:lstStyle/>
                    <a:p>
                      <a:pPr marL="0" marR="0">
                        <a:lnSpc>
                          <a:spcPct val="107000"/>
                        </a:lnSpc>
                        <a:spcBef>
                          <a:spcPts val="0"/>
                        </a:spcBef>
                        <a:spcAft>
                          <a:spcPts val="0"/>
                        </a:spcAft>
                      </a:pPr>
                      <a:r>
                        <a:rPr lang="en-US" sz="1800">
                          <a:effectLst/>
                        </a:rPr>
                        <a:t>Honolulu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$106,181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$424,724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7344901"/>
                  </a:ext>
                </a:extLst>
              </a:tr>
              <a:tr h="455572">
                <a:tc>
                  <a:txBody>
                    <a:bodyPr/>
                    <a:lstStyle/>
                    <a:p>
                      <a:pPr marL="0" marR="0">
                        <a:lnSpc>
                          <a:spcPct val="107000"/>
                        </a:lnSpc>
                        <a:spcBef>
                          <a:spcPts val="0"/>
                        </a:spcBef>
                        <a:spcAft>
                          <a:spcPts val="0"/>
                        </a:spcAft>
                      </a:pPr>
                      <a:r>
                        <a:rPr lang="en-US" sz="1800">
                          <a:effectLst/>
                        </a:rPr>
                        <a:t>Kauai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$38,004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$152,016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1472832"/>
                  </a:ext>
                </a:extLst>
              </a:tr>
              <a:tr h="478351">
                <a:tc>
                  <a:txBody>
                    <a:bodyPr/>
                    <a:lstStyle/>
                    <a:p>
                      <a:pPr marL="0" marR="0">
                        <a:lnSpc>
                          <a:spcPct val="107000"/>
                        </a:lnSpc>
                        <a:spcBef>
                          <a:spcPts val="0"/>
                        </a:spcBef>
                        <a:spcAft>
                          <a:spcPts val="0"/>
                        </a:spcAft>
                      </a:pPr>
                      <a:r>
                        <a:rPr lang="en-US" sz="1800" dirty="0">
                          <a:effectLst/>
                        </a:rPr>
                        <a:t>Maui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$124,500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$498,001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212530"/>
                  </a:ext>
                </a:extLst>
              </a:tr>
              <a:tr h="501129">
                <a:tc>
                  <a:txBody>
                    <a:bodyPr/>
                    <a:lstStyle/>
                    <a:p>
                      <a:pPr marL="0" marR="0">
                        <a:lnSpc>
                          <a:spcPct val="107000"/>
                        </a:lnSpc>
                        <a:spcBef>
                          <a:spcPts val="0"/>
                        </a:spcBef>
                        <a:spcAft>
                          <a:spcPts val="0"/>
                        </a:spcAft>
                      </a:pPr>
                      <a:r>
                        <a:rPr lang="en-US" sz="1800">
                          <a:effectLst/>
                        </a:rPr>
                        <a:t>State 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a:effectLst/>
                        </a:rPr>
                        <a:t>$339,388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dirty="0">
                          <a:effectLst/>
                        </a:rPr>
                        <a:t>$1,357,554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4461450"/>
                  </a:ext>
                </a:extLst>
              </a:tr>
            </a:tbl>
          </a:graphicData>
        </a:graphic>
      </p:graphicFrame>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53</a:t>
            </a:fld>
            <a:endParaRPr lang="en-US" sz="1266" b="1" dirty="0">
              <a:solidFill>
                <a:schemeClr val="bg1"/>
              </a:solidFill>
            </a:endParaRPr>
          </a:p>
        </p:txBody>
      </p:sp>
    </p:spTree>
    <p:extLst>
      <p:ext uri="{BB962C8B-B14F-4D97-AF65-F5344CB8AC3E}">
        <p14:creationId xmlns:p14="http://schemas.microsoft.com/office/powerpoint/2010/main" val="3859971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Helpful Hints</a:t>
            </a:r>
          </a:p>
        </p:txBody>
      </p:sp>
      <p:sp>
        <p:nvSpPr>
          <p:cNvPr id="3" name="Content Placeholder 2"/>
          <p:cNvSpPr>
            <a:spLocks noGrp="1"/>
          </p:cNvSpPr>
          <p:nvPr>
            <p:ph idx="1"/>
          </p:nvPr>
        </p:nvSpPr>
        <p:spPr>
          <a:xfrm>
            <a:off x="677335" y="1717040"/>
            <a:ext cx="8596668" cy="4348480"/>
          </a:xfrm>
        </p:spPr>
        <p:txBody>
          <a:bodyPr/>
          <a:lstStyle/>
          <a:p>
            <a:r>
              <a:rPr lang="en-US" dirty="0"/>
              <a:t>Talk with other states to learn from their experiences</a:t>
            </a:r>
          </a:p>
          <a:p>
            <a:r>
              <a:rPr lang="en-US" dirty="0"/>
              <a:t>Early collaboration between State and local staff and preliminary mini-pilots can improve the accuracy of codes and need for further refinement</a:t>
            </a:r>
          </a:p>
          <a:p>
            <a:r>
              <a:rPr lang="en-US" dirty="0"/>
              <a:t>Provide thorough training and develop mechanism for answering ongoing questions</a:t>
            </a:r>
          </a:p>
          <a:p>
            <a:r>
              <a:rPr lang="en-US" dirty="0"/>
              <a:t>Set realistic goals for data collection and time study duration</a:t>
            </a:r>
          </a:p>
          <a:p>
            <a:pPr lvl="1"/>
            <a:r>
              <a:rPr lang="en-US" dirty="0"/>
              <a:t>Smaller agencies may need more time to gather data</a:t>
            </a:r>
          </a:p>
          <a:p>
            <a:r>
              <a:rPr lang="en-US" dirty="0"/>
              <a:t>Don’t over complicate!! Staff are already performing tasks; not looking to change day to day operations</a:t>
            </a:r>
          </a:p>
          <a:p>
            <a:r>
              <a:rPr lang="en-US" dirty="0"/>
              <a:t>Collect complete costs for staff participating in FFP claiming (e.g., rent, utilities, etc.)</a:t>
            </a:r>
          </a:p>
          <a:p>
            <a:pPr lvl="1"/>
            <a:r>
              <a:rPr lang="en-US" dirty="0"/>
              <a:t>The greater the associated costs, the higher the return</a:t>
            </a:r>
          </a:p>
          <a:p>
            <a:endParaRPr lang="en-US" dirty="0"/>
          </a:p>
          <a:p>
            <a:pPr lvl="1"/>
            <a:endParaRPr lang="en-US" dirty="0"/>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54</a:t>
            </a:fld>
            <a:endParaRPr lang="en-US" sz="1266" b="1" dirty="0">
              <a:solidFill>
                <a:schemeClr val="bg1"/>
              </a:solidFill>
            </a:endParaRPr>
          </a:p>
        </p:txBody>
      </p:sp>
    </p:spTree>
    <p:extLst>
      <p:ext uri="{BB962C8B-B14F-4D97-AF65-F5344CB8AC3E}">
        <p14:creationId xmlns:p14="http://schemas.microsoft.com/office/powerpoint/2010/main" val="4141284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Joseph Lugo	</a:t>
            </a:r>
          </a:p>
        </p:txBody>
      </p:sp>
      <p:sp>
        <p:nvSpPr>
          <p:cNvPr id="4" name="Text Placeholder 3"/>
          <p:cNvSpPr>
            <a:spLocks noGrp="1"/>
          </p:cNvSpPr>
          <p:nvPr>
            <p:ph type="body" idx="1"/>
          </p:nvPr>
        </p:nvSpPr>
        <p:spPr/>
        <p:txBody>
          <a:bodyPr/>
          <a:lstStyle/>
          <a:p>
            <a:r>
              <a:rPr lang="en-US" dirty="0"/>
              <a:t>Administration for Community Living</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55</a:t>
            </a:fld>
            <a:endParaRPr lang="en-US" sz="1266" b="1" dirty="0">
              <a:solidFill>
                <a:schemeClr val="bg1"/>
              </a:solidFill>
            </a:endParaRPr>
          </a:p>
        </p:txBody>
      </p:sp>
    </p:spTree>
    <p:extLst>
      <p:ext uri="{BB962C8B-B14F-4D97-AF65-F5344CB8AC3E}">
        <p14:creationId xmlns:p14="http://schemas.microsoft.com/office/powerpoint/2010/main" val="2292821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55" y="2910840"/>
            <a:ext cx="8596668" cy="1320800"/>
          </a:xfrm>
        </p:spPr>
        <p:txBody>
          <a:bodyPr/>
          <a:lstStyle/>
          <a:p>
            <a:r>
              <a:rPr lang="en-US" dirty="0"/>
              <a:t>Role that ACL Can Play in </a:t>
            </a:r>
            <a:br>
              <a:rPr lang="en-US" dirty="0"/>
            </a:br>
            <a:r>
              <a:rPr lang="en-US" dirty="0"/>
              <a:t>Supporting FFP Efforts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56</a:t>
            </a:fld>
            <a:endParaRPr lang="en-US" sz="1266" b="1" dirty="0">
              <a:solidFill>
                <a:schemeClr val="bg1"/>
              </a:solidFill>
            </a:endParaRPr>
          </a:p>
        </p:txBody>
      </p:sp>
    </p:spTree>
    <p:extLst>
      <p:ext uri="{BB962C8B-B14F-4D97-AF65-F5344CB8AC3E}">
        <p14:creationId xmlns:p14="http://schemas.microsoft.com/office/powerpoint/2010/main" val="1221837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16" t="17242" r="32973" b="6681"/>
          <a:stretch/>
        </p:blipFill>
        <p:spPr bwMode="auto">
          <a:xfrm>
            <a:off x="850428" y="2229852"/>
            <a:ext cx="2861860" cy="3706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7712" y="182540"/>
            <a:ext cx="9155707" cy="1754326"/>
          </a:xfrm>
          <a:prstGeom prst="rect">
            <a:avLst/>
          </a:prstGeom>
        </p:spPr>
        <p:txBody>
          <a:bodyPr wrap="square">
            <a:spAutoFit/>
          </a:bodyPr>
          <a:lstStyle/>
          <a:p>
            <a:pPr defTabSz="914400" fontAlgn="auto">
              <a:spcBef>
                <a:spcPts val="0"/>
              </a:spcBef>
              <a:spcAft>
                <a:spcPts val="0"/>
              </a:spcAft>
            </a:pPr>
            <a:r>
              <a:rPr lang="en-US" sz="3600" dirty="0">
                <a:solidFill>
                  <a:schemeClr val="accent1"/>
                </a:solidFill>
                <a:latin typeface="+mj-lt"/>
                <a:ea typeface="+mj-ea"/>
                <a:cs typeface="+mj-cs"/>
              </a:rPr>
              <a:t>A State Scorecard on Long-Term Services and Supports for Older Adults, People with Physical Disabilities, and Family Caregivers </a:t>
            </a:r>
          </a:p>
        </p:txBody>
      </p:sp>
      <p:sp>
        <p:nvSpPr>
          <p:cNvPr id="5" name="Rectangle 4"/>
          <p:cNvSpPr/>
          <p:nvPr/>
        </p:nvSpPr>
        <p:spPr>
          <a:xfrm>
            <a:off x="4198870" y="2765996"/>
            <a:ext cx="5618897" cy="2308324"/>
          </a:xfrm>
          <a:prstGeom prst="rect">
            <a:avLst/>
          </a:prstGeom>
        </p:spPr>
        <p:txBody>
          <a:bodyPr wrap="square">
            <a:spAutoFit/>
          </a:bodyPr>
          <a:lstStyle/>
          <a:p>
            <a:pPr marL="285750" indent="-285750" defTabSz="914400" fontAlgn="auto">
              <a:spcBef>
                <a:spcPts val="0"/>
              </a:spcBef>
              <a:spcAft>
                <a:spcPts val="0"/>
              </a:spcAft>
              <a:buFont typeface="Wingdings" panose="05000000000000000000" pitchFamily="2" charset="2"/>
              <a:buChar char="Ø"/>
            </a:pPr>
            <a:r>
              <a:rPr lang="en-US" b="1" dirty="0">
                <a:solidFill>
                  <a:prstClr val="black"/>
                </a:solidFill>
                <a:latin typeface="Calibri"/>
              </a:rPr>
              <a:t>List of 26 Indicators Across 5 Domains in a State Scorecard on LTSS  </a:t>
            </a:r>
          </a:p>
          <a:p>
            <a:pPr marL="800100" lvl="1" indent="-342900" defTabSz="914400" fontAlgn="auto">
              <a:spcBef>
                <a:spcPts val="0"/>
              </a:spcBef>
              <a:spcAft>
                <a:spcPts val="0"/>
              </a:spcAft>
              <a:buFont typeface="+mj-lt"/>
              <a:buAutoNum type="arabicParenR"/>
            </a:pPr>
            <a:r>
              <a:rPr lang="en-US" b="1" i="1" dirty="0">
                <a:solidFill>
                  <a:srgbClr val="FF0000"/>
                </a:solidFill>
                <a:latin typeface="Calibri"/>
              </a:rPr>
              <a:t>Affordability and Access</a:t>
            </a:r>
            <a:r>
              <a:rPr lang="en-US" dirty="0">
                <a:solidFill>
                  <a:prstClr val="black"/>
                </a:solidFill>
                <a:latin typeface="Calibri"/>
              </a:rPr>
              <a:t>	</a:t>
            </a:r>
          </a:p>
          <a:p>
            <a:pPr marL="800100" lvl="1" indent="-342900" defTabSz="914400" fontAlgn="auto">
              <a:spcBef>
                <a:spcPts val="0"/>
              </a:spcBef>
              <a:spcAft>
                <a:spcPts val="0"/>
              </a:spcAft>
              <a:buFont typeface="+mj-lt"/>
              <a:buAutoNum type="arabicParenR"/>
            </a:pPr>
            <a:r>
              <a:rPr lang="en-US" b="1" dirty="0">
                <a:solidFill>
                  <a:prstClr val="black"/>
                </a:solidFill>
                <a:latin typeface="Calibri"/>
              </a:rPr>
              <a:t>Choice of Setting and Provider</a:t>
            </a:r>
            <a:endParaRPr lang="en-US" dirty="0">
              <a:solidFill>
                <a:prstClr val="black"/>
              </a:solidFill>
              <a:latin typeface="Calibri"/>
            </a:endParaRPr>
          </a:p>
          <a:p>
            <a:pPr marL="800100" lvl="1" indent="-342900" defTabSz="914400" fontAlgn="auto">
              <a:spcBef>
                <a:spcPts val="0"/>
              </a:spcBef>
              <a:spcAft>
                <a:spcPts val="0"/>
              </a:spcAft>
              <a:buFont typeface="+mj-lt"/>
              <a:buAutoNum type="arabicParenR"/>
            </a:pPr>
            <a:r>
              <a:rPr lang="en-US" b="1" dirty="0">
                <a:solidFill>
                  <a:prstClr val="black"/>
                </a:solidFill>
                <a:latin typeface="Calibri"/>
              </a:rPr>
              <a:t>Quality of Life and Quality of Care</a:t>
            </a:r>
            <a:endParaRPr lang="en-US" dirty="0">
              <a:solidFill>
                <a:prstClr val="black"/>
              </a:solidFill>
              <a:latin typeface="Calibri"/>
            </a:endParaRPr>
          </a:p>
          <a:p>
            <a:pPr marL="800100" lvl="1" indent="-342900" defTabSz="914400" fontAlgn="auto">
              <a:spcBef>
                <a:spcPts val="0"/>
              </a:spcBef>
              <a:spcAft>
                <a:spcPts val="0"/>
              </a:spcAft>
              <a:buFont typeface="+mj-lt"/>
              <a:buAutoNum type="arabicParenR"/>
            </a:pPr>
            <a:r>
              <a:rPr lang="en-US" b="1" dirty="0">
                <a:solidFill>
                  <a:prstClr val="black"/>
                </a:solidFill>
                <a:latin typeface="Calibri"/>
              </a:rPr>
              <a:t>Support for Family Caregivers</a:t>
            </a:r>
            <a:endParaRPr lang="en-US" dirty="0">
              <a:solidFill>
                <a:prstClr val="black"/>
              </a:solidFill>
              <a:latin typeface="Calibri"/>
            </a:endParaRPr>
          </a:p>
          <a:p>
            <a:pPr marL="800100" lvl="1" indent="-342900" defTabSz="914400" fontAlgn="auto">
              <a:spcBef>
                <a:spcPts val="0"/>
              </a:spcBef>
              <a:spcAft>
                <a:spcPts val="0"/>
              </a:spcAft>
              <a:buFont typeface="+mj-lt"/>
              <a:buAutoNum type="arabicParenR"/>
            </a:pPr>
            <a:r>
              <a:rPr lang="en-US" b="1" dirty="0">
                <a:solidFill>
                  <a:prstClr val="black"/>
                </a:solidFill>
                <a:latin typeface="Calibri"/>
              </a:rPr>
              <a:t>Effective Transitions</a:t>
            </a:r>
            <a:r>
              <a:rPr lang="en-US" dirty="0">
                <a:solidFill>
                  <a:prstClr val="black"/>
                </a:solidFill>
                <a:latin typeface="Calibri"/>
              </a:rPr>
              <a:t>	</a:t>
            </a:r>
          </a:p>
          <a:p>
            <a:pPr marL="285750" indent="-285750" defTabSz="914400" fontAlgn="auto">
              <a:spcBef>
                <a:spcPts val="0"/>
              </a:spcBef>
              <a:spcAft>
                <a:spcPts val="0"/>
              </a:spcAft>
              <a:buFont typeface="Wingdings" panose="05000000000000000000" pitchFamily="2" charset="2"/>
              <a:buChar char="Ø"/>
            </a:pPr>
            <a:endParaRPr lang="en-US" dirty="0">
              <a:solidFill>
                <a:prstClr val="black"/>
              </a:solidFill>
              <a:latin typeface="Calibri"/>
            </a:endParaRPr>
          </a:p>
        </p:txBody>
      </p:sp>
      <p:sp>
        <p:nvSpPr>
          <p:cNvPr id="6" name="TextBox 5"/>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57</a:t>
            </a:fld>
            <a:endParaRPr lang="en-US" sz="1266" b="1" dirty="0">
              <a:solidFill>
                <a:schemeClr val="bg1"/>
              </a:solidFill>
            </a:endParaRPr>
          </a:p>
        </p:txBody>
      </p:sp>
    </p:spTree>
    <p:extLst>
      <p:ext uri="{BB962C8B-B14F-4D97-AF65-F5344CB8AC3E}">
        <p14:creationId xmlns:p14="http://schemas.microsoft.com/office/powerpoint/2010/main" val="3711215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 y="491348"/>
            <a:ext cx="9589450" cy="1143000"/>
          </a:xfrm>
          <a:extLst/>
        </p:spPr>
        <p:txBody>
          <a:bodyPr>
            <a:normAutofit fontScale="90000"/>
          </a:bodyPr>
          <a:lstStyle/>
          <a:p>
            <a:pPr algn="ctr">
              <a:defRPr/>
            </a:pPr>
            <a:r>
              <a:rPr lang="en-US" sz="4400" dirty="0"/>
              <a:t>ACL Support Behind the Scenes</a:t>
            </a:r>
            <a:br>
              <a:rPr lang="en-US" sz="6000" dirty="0">
                <a:solidFill>
                  <a:schemeClr val="tx1"/>
                </a:solidFill>
              </a:rPr>
            </a:br>
            <a:r>
              <a:rPr lang="en-US" sz="6000" dirty="0">
                <a:solidFill>
                  <a:schemeClr val="accent1">
                    <a:lumMod val="75000"/>
                  </a:schemeClr>
                </a:solidFill>
              </a:rPr>
              <a:t> </a:t>
            </a:r>
          </a:p>
        </p:txBody>
      </p:sp>
      <p:sp>
        <p:nvSpPr>
          <p:cNvPr id="4" name="TextBox 3"/>
          <p:cNvSpPr txBox="1"/>
          <p:nvPr/>
        </p:nvSpPr>
        <p:spPr>
          <a:xfrm>
            <a:off x="213670" y="1664485"/>
            <a:ext cx="10261600" cy="2769989"/>
          </a:xfrm>
          <a:prstGeom prst="rect">
            <a:avLst/>
          </a:prstGeom>
          <a:noFill/>
        </p:spPr>
        <p:txBody>
          <a:bodyPr>
            <a:spAutoFit/>
          </a:bodyPr>
          <a:lstStyle/>
          <a:p>
            <a:pPr marL="857250" indent="-392113">
              <a:buFont typeface="Wingdings" panose="05000000000000000000" pitchFamily="2" charset="2"/>
              <a:buChar char="Ø"/>
              <a:defRPr/>
            </a:pPr>
            <a:r>
              <a:rPr lang="en-US" sz="2400" dirty="0">
                <a:cs typeface="Arial" charset="0"/>
              </a:rPr>
              <a:t>Targeted Webinars/Training</a:t>
            </a:r>
          </a:p>
          <a:p>
            <a:pPr marL="1427163" lvl="4" indent="-392113" defTabSz="914400">
              <a:buFont typeface="Wingdings" panose="05000000000000000000" pitchFamily="2" charset="2"/>
              <a:buChar char="Ø"/>
              <a:defRPr/>
            </a:pPr>
            <a:r>
              <a:rPr lang="en-US" sz="2000" dirty="0">
                <a:solidFill>
                  <a:prstClr val="black"/>
                </a:solidFill>
                <a:latin typeface="Calibri"/>
              </a:rPr>
              <a:t>CMS Central &amp; Regional Offices</a:t>
            </a:r>
          </a:p>
          <a:p>
            <a:pPr marL="1427163" lvl="4" indent="-392113" defTabSz="914400">
              <a:buFont typeface="Wingdings" panose="05000000000000000000" pitchFamily="2" charset="2"/>
              <a:buChar char="Ø"/>
              <a:defRPr/>
            </a:pPr>
            <a:r>
              <a:rPr lang="en-US" sz="2000" dirty="0">
                <a:solidFill>
                  <a:prstClr val="black"/>
                </a:solidFill>
                <a:latin typeface="Calibri"/>
              </a:rPr>
              <a:t>State Medicaid Agencies</a:t>
            </a:r>
          </a:p>
          <a:p>
            <a:pPr marL="1427163" lvl="4" indent="-392113" defTabSz="914400">
              <a:buFont typeface="Wingdings" panose="05000000000000000000" pitchFamily="2" charset="2"/>
              <a:buChar char="Ø"/>
              <a:defRPr/>
            </a:pPr>
            <a:r>
              <a:rPr lang="en-US" sz="2000" dirty="0">
                <a:solidFill>
                  <a:prstClr val="black"/>
                </a:solidFill>
                <a:latin typeface="Calibri"/>
              </a:rPr>
              <a:t>Aging &amp; Disability Network Providing NWD System Functions</a:t>
            </a:r>
          </a:p>
          <a:p>
            <a:pPr marL="857250" lvl="2" indent="-392113">
              <a:buFont typeface="Wingdings" panose="05000000000000000000" pitchFamily="2" charset="2"/>
              <a:buChar char="q"/>
              <a:defRPr/>
            </a:pPr>
            <a:endParaRPr lang="en-US" sz="2200" dirty="0">
              <a:solidFill>
                <a:schemeClr val="accent1">
                  <a:lumMod val="75000"/>
                </a:schemeClr>
              </a:solidFill>
              <a:cs typeface="Arial" charset="0"/>
            </a:endParaRPr>
          </a:p>
          <a:p>
            <a:pPr marL="857250" indent="-392113">
              <a:buFont typeface="Wingdings" panose="05000000000000000000" pitchFamily="2" charset="2"/>
              <a:buChar char="Ø"/>
              <a:defRPr/>
            </a:pPr>
            <a:r>
              <a:rPr lang="en-US" sz="2400" dirty="0">
                <a:cs typeface="Arial" charset="0"/>
              </a:rPr>
              <a:t>ACL Technical Assistance &amp; Support</a:t>
            </a:r>
          </a:p>
          <a:p>
            <a:pPr marL="1427163" lvl="4" indent="-392113" defTabSz="914400">
              <a:buFont typeface="Wingdings" panose="05000000000000000000" pitchFamily="2" charset="2"/>
              <a:buChar char="Ø"/>
              <a:defRPr/>
            </a:pPr>
            <a:r>
              <a:rPr lang="en-US" sz="2000" dirty="0">
                <a:solidFill>
                  <a:prstClr val="black"/>
                </a:solidFill>
                <a:latin typeface="Calibri"/>
              </a:rPr>
              <a:t>ACL Central/Regional Office TA</a:t>
            </a:r>
          </a:p>
          <a:p>
            <a:pPr marL="1427163" lvl="4" indent="-392113" defTabSz="914400">
              <a:buFont typeface="Wingdings" panose="05000000000000000000" pitchFamily="2" charset="2"/>
              <a:buChar char="Ø"/>
              <a:defRPr/>
            </a:pPr>
            <a:r>
              <a:rPr lang="en-US" sz="2000" dirty="0">
                <a:solidFill>
                  <a:prstClr val="black"/>
                </a:solidFill>
                <a:latin typeface="Calibri"/>
              </a:rPr>
              <a:t>Email: </a:t>
            </a:r>
            <a:r>
              <a:rPr lang="en-US" sz="2000" dirty="0">
                <a:solidFill>
                  <a:prstClr val="black"/>
                </a:solidFill>
                <a:latin typeface="Calibri"/>
                <a:hlinkClick r:id="rId3"/>
              </a:rPr>
              <a:t>NoWrongDoor@acl.hhs.gov</a:t>
            </a:r>
            <a:r>
              <a:rPr lang="en-US" sz="2000" dirty="0">
                <a:solidFill>
                  <a:prstClr val="black"/>
                </a:solidFill>
                <a:latin typeface="Calibri"/>
              </a:rPr>
              <a:t> </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58</a:t>
            </a:fld>
            <a:endParaRPr lang="en-US" sz="1266" b="1" dirty="0">
              <a:solidFill>
                <a:schemeClr val="bg1"/>
              </a:solidFill>
            </a:endParaRPr>
          </a:p>
        </p:txBody>
      </p:sp>
    </p:spTree>
    <p:extLst>
      <p:ext uri="{BB962C8B-B14F-4D97-AF65-F5344CB8AC3E}">
        <p14:creationId xmlns:p14="http://schemas.microsoft.com/office/powerpoint/2010/main" val="3067964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43" y="1825958"/>
            <a:ext cx="8596668" cy="1320800"/>
          </a:xfrm>
        </p:spPr>
        <p:txBody>
          <a:bodyPr/>
          <a:lstStyle/>
          <a:p>
            <a:pPr algn="ctr"/>
            <a:r>
              <a:rPr lang="en-US" dirty="0"/>
              <a:t>Questions?</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59</a:t>
            </a:fld>
            <a:endParaRPr lang="en-US" sz="1266"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427" y="3261520"/>
            <a:ext cx="4762500" cy="2381250"/>
          </a:xfrm>
          <a:prstGeom prst="rect">
            <a:avLst/>
          </a:prstGeom>
        </p:spPr>
      </p:pic>
    </p:spTree>
    <p:extLst>
      <p:ext uri="{BB962C8B-B14F-4D97-AF65-F5344CB8AC3E}">
        <p14:creationId xmlns:p14="http://schemas.microsoft.com/office/powerpoint/2010/main" val="295494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E03DEEA-4FB7-499F-95CA-4A7CB75E535D}" type="slidenum">
              <a:rPr lang="en-US" altLang="en-US" smtClean="0">
                <a:solidFill>
                  <a:srgbClr val="FFFFFF"/>
                </a:solidFill>
                <a:sym typeface="Trebuchet MS" pitchFamily="34" charset="0"/>
              </a:rPr>
              <a:pPr eaLnBrk="1" hangingPunct="1"/>
              <a:t>6</a:t>
            </a:fld>
            <a:endParaRPr lang="en-US" altLang="en-US">
              <a:solidFill>
                <a:srgbClr val="FFFFFF"/>
              </a:solidFill>
              <a:sym typeface="Trebuchet MS" pitchFamily="34" charset="0"/>
            </a:endParaRPr>
          </a:p>
        </p:txBody>
      </p:sp>
      <p:pic>
        <p:nvPicPr>
          <p:cNvPr id="11366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826" y="838206"/>
            <a:ext cx="11061700"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itle 1"/>
          <p:cNvSpPr>
            <a:spLocks noGrp="1"/>
          </p:cNvSpPr>
          <p:nvPr>
            <p:ph type="title"/>
          </p:nvPr>
        </p:nvSpPr>
        <p:spPr>
          <a:xfrm>
            <a:off x="838200" y="152400"/>
            <a:ext cx="10515600" cy="812800"/>
          </a:xfrm>
        </p:spPr>
        <p:txBody>
          <a:bodyPr/>
          <a:lstStyle/>
          <a:p>
            <a:r>
              <a:rPr altLang="en-US"/>
              <a:t>The LTSS Puzzle</a:t>
            </a:r>
          </a:p>
        </p:txBody>
      </p:sp>
      <p:pic>
        <p:nvPicPr>
          <p:cNvPr id="5" name="Content Placeholder 4"/>
          <p:cNvPicPr>
            <a:picLocks noGrp="1" noChangeAspect="1"/>
          </p:cNvPicPr>
          <p:nvPr>
            <p:ph sz="quarter" idx="10"/>
          </p:nvPr>
        </p:nvPicPr>
        <p:blipFill rotWithShape="1">
          <a:blip r:embed="rId4">
            <a:extLst>
              <a:ext uri="{28A0092B-C50C-407E-A947-70E740481C1C}">
                <a14:useLocalDpi xmlns:a14="http://schemas.microsoft.com/office/drawing/2010/main" val="0"/>
              </a:ext>
            </a:extLst>
          </a:blip>
          <a:srcRect l="3065" t="4809" r="1576" b="3136"/>
          <a:stretch/>
        </p:blipFill>
        <p:spPr>
          <a:xfrm>
            <a:off x="378785" y="943429"/>
            <a:ext cx="11611993" cy="4931908"/>
          </a:xfrm>
        </p:spPr>
      </p:pic>
    </p:spTree>
    <p:extLst>
      <p:ext uri="{BB962C8B-B14F-4D97-AF65-F5344CB8AC3E}">
        <p14:creationId xmlns:p14="http://schemas.microsoft.com/office/powerpoint/2010/main" val="1946734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113667"/>
                                        </p:tgtEl>
                                        <p:attrNameLst>
                                          <p:attrName>ppt_x</p:attrName>
                                        </p:attrNameLst>
                                      </p:cBhvr>
                                      <p:tavLst>
                                        <p:tav tm="0">
                                          <p:val>
                                            <p:strVal val="ppt_x"/>
                                          </p:val>
                                        </p:tav>
                                        <p:tav tm="100000">
                                          <p:val>
                                            <p:strVal val="0-ppt_w/2"/>
                                          </p:val>
                                        </p:tav>
                                      </p:tavLst>
                                    </p:anim>
                                    <p:anim calcmode="lin" valueType="num">
                                      <p:cBhvr additive="base">
                                        <p:cTn id="7" dur="1000"/>
                                        <p:tgtEl>
                                          <p:spTgt spid="113667"/>
                                        </p:tgtEl>
                                        <p:attrNameLst>
                                          <p:attrName>ppt_y</p:attrName>
                                        </p:attrNameLst>
                                      </p:cBhvr>
                                      <p:tavLst>
                                        <p:tav tm="0">
                                          <p:val>
                                            <p:strVal val="ppt_y"/>
                                          </p:val>
                                        </p:tav>
                                        <p:tav tm="100000">
                                          <p:val>
                                            <p:strVal val="ppt_y"/>
                                          </p:val>
                                        </p:tav>
                                      </p:tavLst>
                                    </p:anim>
                                    <p:set>
                                      <p:cBhvr>
                                        <p:cTn id="8" dur="1" fill="hold">
                                          <p:stCondLst>
                                            <p:cond delay="999"/>
                                          </p:stCondLst>
                                        </p:cTn>
                                        <p:tgtEl>
                                          <p:spTgt spid="113667"/>
                                        </p:tgtEl>
                                        <p:attrNameLst>
                                          <p:attrName>style.visibility</p:attrName>
                                        </p:attrNameLst>
                                      </p:cBhvr>
                                      <p:to>
                                        <p:strVal val="hidden"/>
                                      </p:to>
                                    </p:set>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92623"/>
            <a:ext cx="8596668" cy="1320800"/>
          </a:xfrm>
        </p:spPr>
        <p:txBody>
          <a:bodyPr/>
          <a:lstStyle/>
          <a:p>
            <a:pPr algn="ctr"/>
            <a:r>
              <a:rPr lang="en-US" dirty="0"/>
              <a:t>Presenter Contact Information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99373487"/>
              </p:ext>
            </p:extLst>
          </p:nvPr>
        </p:nvGraphicFramePr>
        <p:xfrm>
          <a:off x="212912" y="1232975"/>
          <a:ext cx="4284155" cy="1285240"/>
        </p:xfrm>
        <a:graphic>
          <a:graphicData uri="http://schemas.openxmlformats.org/drawingml/2006/table">
            <a:tbl>
              <a:tblPr firstRow="1" bandRow="1">
                <a:tableStyleId>{5C22544A-7EE6-4342-B048-85BDC9FD1C3A}</a:tableStyleId>
              </a:tblPr>
              <a:tblGrid>
                <a:gridCol w="4284155">
                  <a:extLst>
                    <a:ext uri="{9D8B030D-6E8A-4147-A177-3AD203B41FA5}">
                      <a16:colId xmlns:a16="http://schemas.microsoft.com/office/drawing/2014/main" val="1296287478"/>
                    </a:ext>
                  </a:extLst>
                </a:gridCol>
              </a:tblGrid>
              <a:tr h="370840">
                <a:tc>
                  <a:txBody>
                    <a:bodyPr/>
                    <a:lstStyle/>
                    <a:p>
                      <a:pPr algn="ctr"/>
                      <a:r>
                        <a:rPr lang="en-US" dirty="0"/>
                        <a:t>Maryland Department of Aging</a:t>
                      </a:r>
                    </a:p>
                  </a:txBody>
                  <a:tcPr/>
                </a:tc>
                <a:extLst>
                  <a:ext uri="{0D108BD9-81ED-4DB2-BD59-A6C34878D82A}">
                    <a16:rowId xmlns:a16="http://schemas.microsoft.com/office/drawing/2014/main" val="278146306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Ami Patel, </a:t>
                      </a:r>
                      <a:r>
                        <a:rPr lang="en-US" sz="1800" b="0" i="0" kern="1200" dirty="0">
                          <a:solidFill>
                            <a:schemeClr val="dk1"/>
                          </a:solidFill>
                          <a:effectLst/>
                          <a:latin typeface="+mn-lt"/>
                          <a:ea typeface="+mn-ea"/>
                          <a:cs typeface="+mn-cs"/>
                        </a:rPr>
                        <a:t>ADRC Operations Specialist</a:t>
                      </a:r>
                      <a:endParaRPr lang="en-US" sz="1800" kern="1200" dirty="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ami.patel@maryland.gov</a:t>
                      </a:r>
                      <a:endParaRPr lang="en-US" sz="1800" kern="1200" dirty="0">
                        <a:solidFill>
                          <a:schemeClr val="tx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410.767.1088</a:t>
                      </a:r>
                    </a:p>
                  </a:txBody>
                  <a:tcPr/>
                </a:tc>
                <a:extLst>
                  <a:ext uri="{0D108BD9-81ED-4DB2-BD59-A6C34878D82A}">
                    <a16:rowId xmlns:a16="http://schemas.microsoft.com/office/drawing/2014/main" val="1223803448"/>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95615788"/>
              </p:ext>
            </p:extLst>
          </p:nvPr>
        </p:nvGraphicFramePr>
        <p:xfrm>
          <a:off x="212912" y="3001201"/>
          <a:ext cx="4284155" cy="1280160"/>
        </p:xfrm>
        <a:graphic>
          <a:graphicData uri="http://schemas.openxmlformats.org/drawingml/2006/table">
            <a:tbl>
              <a:tblPr firstRow="1" bandRow="1">
                <a:tableStyleId>{5C22544A-7EE6-4342-B048-85BDC9FD1C3A}</a:tableStyleId>
              </a:tblPr>
              <a:tblGrid>
                <a:gridCol w="4284155">
                  <a:extLst>
                    <a:ext uri="{9D8B030D-6E8A-4147-A177-3AD203B41FA5}">
                      <a16:colId xmlns:a16="http://schemas.microsoft.com/office/drawing/2014/main" val="1296287478"/>
                    </a:ext>
                  </a:extLst>
                </a:gridCol>
              </a:tblGrid>
              <a:tr h="502403">
                <a:tc>
                  <a:txBody>
                    <a:bodyPr/>
                    <a:lstStyle/>
                    <a:p>
                      <a:pPr algn="ctr"/>
                      <a:r>
                        <a:rPr lang="en-US" dirty="0"/>
                        <a:t>Maryland Department Health and Mental Hygiene</a:t>
                      </a:r>
                    </a:p>
                  </a:txBody>
                  <a:tcPr/>
                </a:tc>
                <a:extLst>
                  <a:ext uri="{0D108BD9-81ED-4DB2-BD59-A6C34878D82A}">
                    <a16:rowId xmlns:a16="http://schemas.microsoft.com/office/drawing/2014/main" val="2781463068"/>
                  </a:ext>
                </a:extLst>
              </a:tr>
              <a:tr h="6120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Devon Mayer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 dmayer@neweditions.net</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1223803448"/>
                  </a:ext>
                </a:extLst>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3358191852"/>
              </p:ext>
            </p:extLst>
          </p:nvPr>
        </p:nvGraphicFramePr>
        <p:xfrm>
          <a:off x="5454268" y="1232975"/>
          <a:ext cx="4284155" cy="2382520"/>
        </p:xfrm>
        <a:graphic>
          <a:graphicData uri="http://schemas.openxmlformats.org/drawingml/2006/table">
            <a:tbl>
              <a:tblPr firstRow="1" bandRow="1">
                <a:tableStyleId>{5C22544A-7EE6-4342-B048-85BDC9FD1C3A}</a:tableStyleId>
              </a:tblPr>
              <a:tblGrid>
                <a:gridCol w="4284155">
                  <a:extLst>
                    <a:ext uri="{9D8B030D-6E8A-4147-A177-3AD203B41FA5}">
                      <a16:colId xmlns:a16="http://schemas.microsoft.com/office/drawing/2014/main" val="1296287478"/>
                    </a:ext>
                  </a:extLst>
                </a:gridCol>
              </a:tblGrid>
              <a:tr h="370840">
                <a:tc>
                  <a:txBody>
                    <a:bodyPr/>
                    <a:lstStyle/>
                    <a:p>
                      <a:pPr algn="ctr"/>
                      <a:r>
                        <a:rPr lang="en-US" dirty="0"/>
                        <a:t>Hawaii Executive Office on Aging</a:t>
                      </a:r>
                    </a:p>
                  </a:txBody>
                  <a:tcPr/>
                </a:tc>
                <a:extLst>
                  <a:ext uri="{0D108BD9-81ED-4DB2-BD59-A6C34878D82A}">
                    <a16:rowId xmlns:a16="http://schemas.microsoft.com/office/drawing/2014/main" val="278146306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Caroline Cadirao,</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Grants Chief</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caroline.cadirao@doh.hawaii.gov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808.586.7297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Debbie Shimizu,</a:t>
                      </a:r>
                      <a:r>
                        <a:rPr lang="en-US" sz="1800" b="0" i="0" kern="1200" baseline="0" dirty="0">
                          <a:solidFill>
                            <a:schemeClr val="tx1"/>
                          </a:solidFill>
                          <a:effectLst/>
                          <a:latin typeface="+mn-lt"/>
                          <a:ea typeface="+mn-ea"/>
                          <a:cs typeface="+mn-cs"/>
                        </a:rPr>
                        <a:t> </a:t>
                      </a:r>
                      <a:r>
                        <a:rPr lang="en-US" sz="1800" kern="1200" dirty="0">
                          <a:solidFill>
                            <a:schemeClr val="dk1"/>
                          </a:solidFill>
                          <a:effectLst/>
                          <a:latin typeface="+mn-lt"/>
                          <a:ea typeface="+mn-ea"/>
                          <a:cs typeface="+mn-cs"/>
                        </a:rPr>
                        <a:t>ADRC Network Lead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debra.shimizu@doh.hawaii.gov</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808.586.0100</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1223803448"/>
                  </a:ext>
                </a:extLst>
              </a:tr>
            </a:tbl>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381308493"/>
              </p:ext>
            </p:extLst>
          </p:nvPr>
        </p:nvGraphicFramePr>
        <p:xfrm>
          <a:off x="5454268" y="3818354"/>
          <a:ext cx="4284155" cy="2382520"/>
        </p:xfrm>
        <a:graphic>
          <a:graphicData uri="http://schemas.openxmlformats.org/drawingml/2006/table">
            <a:tbl>
              <a:tblPr firstRow="1" bandRow="1">
                <a:tableStyleId>{5C22544A-7EE6-4342-B048-85BDC9FD1C3A}</a:tableStyleId>
              </a:tblPr>
              <a:tblGrid>
                <a:gridCol w="4284155">
                  <a:extLst>
                    <a:ext uri="{9D8B030D-6E8A-4147-A177-3AD203B41FA5}">
                      <a16:colId xmlns:a16="http://schemas.microsoft.com/office/drawing/2014/main" val="1296287478"/>
                    </a:ext>
                  </a:extLst>
                </a:gridCol>
              </a:tblGrid>
              <a:tr h="370840">
                <a:tc>
                  <a:txBody>
                    <a:bodyPr/>
                    <a:lstStyle/>
                    <a:p>
                      <a:pPr algn="ctr"/>
                      <a:r>
                        <a:rPr lang="en-US" dirty="0"/>
                        <a:t>HCBS Strategies, Inc.</a:t>
                      </a:r>
                    </a:p>
                  </a:txBody>
                  <a:tcPr/>
                </a:tc>
                <a:extLst>
                  <a:ext uri="{0D108BD9-81ED-4DB2-BD59-A6C34878D82A}">
                    <a16:rowId xmlns:a16="http://schemas.microsoft.com/office/drawing/2014/main" val="278146306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Steven</a:t>
                      </a:r>
                      <a:r>
                        <a:rPr lang="en-US" sz="1800" kern="1200" baseline="0" dirty="0">
                          <a:solidFill>
                            <a:schemeClr val="dk1"/>
                          </a:solidFill>
                          <a:effectLst/>
                          <a:latin typeface="+mn-lt"/>
                          <a:ea typeface="+mn-ea"/>
                          <a:cs typeface="+mn-cs"/>
                        </a:rPr>
                        <a:t> Lutzky, President</a:t>
                      </a:r>
                      <a:endParaRPr lang="en-US" sz="1800" kern="1200" dirty="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steve@hcbs.info</a:t>
                      </a:r>
                      <a:r>
                        <a:rPr lang="en-US" sz="1800" b="0" i="0" kern="1200" baseline="0" dirty="0">
                          <a:solidFill>
                            <a:schemeClr val="tx1"/>
                          </a:solidFill>
                          <a:effectLst/>
                          <a:latin typeface="+mn-lt"/>
                          <a:ea typeface="+mn-ea"/>
                          <a:cs typeface="+mn-cs"/>
                        </a:rPr>
                        <a:t> </a:t>
                      </a:r>
                      <a:r>
                        <a:rPr lang="en-US" sz="1800" b="0" i="0" kern="1200" dirty="0">
                          <a:solidFill>
                            <a:schemeClr val="tx1"/>
                          </a:solidFill>
                          <a:effectLst/>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410.366.4227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Andrew Cieslinski, Associate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andrew@hcbs.info</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734.431.4977</a:t>
                      </a:r>
                    </a:p>
                  </a:txBody>
                  <a:tcPr/>
                </a:tc>
                <a:extLst>
                  <a:ext uri="{0D108BD9-81ED-4DB2-BD59-A6C34878D82A}">
                    <a16:rowId xmlns:a16="http://schemas.microsoft.com/office/drawing/2014/main" val="1223803448"/>
                  </a:ext>
                </a:extLst>
              </a:tr>
            </a:tbl>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1530650939"/>
              </p:ext>
            </p:extLst>
          </p:nvPr>
        </p:nvGraphicFramePr>
        <p:xfrm>
          <a:off x="212912" y="4490027"/>
          <a:ext cx="4284155" cy="1828800"/>
        </p:xfrm>
        <a:graphic>
          <a:graphicData uri="http://schemas.openxmlformats.org/drawingml/2006/table">
            <a:tbl>
              <a:tblPr firstRow="1" bandRow="1">
                <a:tableStyleId>{5C22544A-7EE6-4342-B048-85BDC9FD1C3A}</a:tableStyleId>
              </a:tblPr>
              <a:tblGrid>
                <a:gridCol w="4284155">
                  <a:extLst>
                    <a:ext uri="{9D8B030D-6E8A-4147-A177-3AD203B41FA5}">
                      <a16:colId xmlns:a16="http://schemas.microsoft.com/office/drawing/2014/main" val="1296287478"/>
                    </a:ext>
                  </a:extLst>
                </a:gridCol>
              </a:tblGrid>
              <a:tr h="295333">
                <a:tc>
                  <a:txBody>
                    <a:bodyPr/>
                    <a:lstStyle/>
                    <a:p>
                      <a:pPr algn="ctr"/>
                      <a:r>
                        <a:rPr lang="en-US" dirty="0"/>
                        <a:t>Administration for Community Living</a:t>
                      </a:r>
                    </a:p>
                  </a:txBody>
                  <a:tcPr/>
                </a:tc>
                <a:extLst>
                  <a:ext uri="{0D108BD9-81ED-4DB2-BD59-A6C34878D82A}">
                    <a16:rowId xmlns:a16="http://schemas.microsoft.com/office/drawing/2014/main" val="2781463068"/>
                  </a:ext>
                </a:extLst>
              </a:tr>
              <a:tr h="6120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Joseph Lugo, Team Lead,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Office of Consumer Access 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Self-Determination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NoWrongDoor@acl.hhs.gov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202.795.7391</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1223803448"/>
                  </a:ext>
                </a:extLst>
              </a:tr>
            </a:tbl>
          </a:graphicData>
        </a:graphic>
      </p:graphicFrame>
      <p:sp>
        <p:nvSpPr>
          <p:cNvPr id="12" name="TextBox 11"/>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60</a:t>
            </a:fld>
            <a:endParaRPr lang="en-US" sz="1266" b="1" dirty="0">
              <a:solidFill>
                <a:schemeClr val="bg1"/>
              </a:solidFill>
            </a:endParaRPr>
          </a:p>
        </p:txBody>
      </p:sp>
    </p:spTree>
    <p:extLst>
      <p:ext uri="{BB962C8B-B14F-4D97-AF65-F5344CB8AC3E}">
        <p14:creationId xmlns:p14="http://schemas.microsoft.com/office/powerpoint/2010/main" val="183700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and Home and Community-Based Services (HCBS) as a Percentage of Long-Term Services and Supports (LTSS), FFY 1995-2014</a:t>
            </a:r>
          </a:p>
        </p:txBody>
      </p:sp>
      <p:pic>
        <p:nvPicPr>
          <p:cNvPr id="4" name="Picture 1" descr="The Centers for Medicare and Medicaid Services Logo."/>
          <p:cNvPicPr>
            <a:picLocks noChangeAspect="1" noChangeArrowheads="1"/>
          </p:cNvPicPr>
          <p:nvPr/>
        </p:nvPicPr>
        <p:blipFill>
          <a:blip r:embed="rId3" cstate="print"/>
          <a:srcRect/>
          <a:stretch>
            <a:fillRect/>
          </a:stretch>
        </p:blipFill>
        <p:spPr bwMode="auto">
          <a:xfrm>
            <a:off x="9753600" y="6035040"/>
            <a:ext cx="1968693" cy="576072"/>
          </a:xfrm>
          <a:prstGeom prst="rect">
            <a:avLst/>
          </a:prstGeom>
          <a:noFill/>
        </p:spPr>
      </p:pic>
      <p:graphicFrame>
        <p:nvGraphicFramePr>
          <p:cNvPr id="5" name="Chart 4"/>
          <p:cNvGraphicFramePr>
            <a:graphicFrameLocks noGrp="1"/>
          </p:cNvGraphicFramePr>
          <p:nvPr>
            <p:extLst>
              <p:ext uri="{D42A27DB-BD31-4B8C-83A1-F6EECF244321}">
                <p14:modId xmlns:p14="http://schemas.microsoft.com/office/powerpoint/2010/main" val="1308834734"/>
              </p:ext>
            </p:extLst>
          </p:nvPr>
        </p:nvGraphicFramePr>
        <p:xfrm>
          <a:off x="322612" y="1676401"/>
          <a:ext cx="11546781" cy="4358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3255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Steven Lutzky</a:t>
            </a:r>
          </a:p>
        </p:txBody>
      </p:sp>
      <p:sp>
        <p:nvSpPr>
          <p:cNvPr id="4" name="Text Placeholder 3"/>
          <p:cNvSpPr>
            <a:spLocks noGrp="1"/>
          </p:cNvSpPr>
          <p:nvPr>
            <p:ph type="body" idx="1"/>
          </p:nvPr>
        </p:nvSpPr>
        <p:spPr/>
        <p:txBody>
          <a:bodyPr/>
          <a:lstStyle/>
          <a:p>
            <a:r>
              <a:rPr lang="en-US" dirty="0"/>
              <a:t>HCBS Strategies</a:t>
            </a:r>
          </a:p>
        </p:txBody>
      </p:sp>
      <p:sp>
        <p:nvSpPr>
          <p:cNvPr id="5" name="TextBox 4"/>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8</a:t>
            </a:fld>
            <a:endParaRPr lang="en-US" sz="1266" b="1" dirty="0">
              <a:solidFill>
                <a:schemeClr val="bg1"/>
              </a:solidFill>
            </a:endParaRPr>
          </a:p>
        </p:txBody>
      </p:sp>
    </p:spTree>
    <p:extLst>
      <p:ext uri="{BB962C8B-B14F-4D97-AF65-F5344CB8AC3E}">
        <p14:creationId xmlns:p14="http://schemas.microsoft.com/office/powerpoint/2010/main" val="400790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55" y="2910840"/>
            <a:ext cx="8596668" cy="1320800"/>
          </a:xfrm>
        </p:spPr>
        <p:txBody>
          <a:bodyPr/>
          <a:lstStyle/>
          <a:p>
            <a:r>
              <a:rPr lang="en-US" dirty="0"/>
              <a:t>Overview of FFP</a:t>
            </a:r>
          </a:p>
        </p:txBody>
      </p:sp>
      <p:sp>
        <p:nvSpPr>
          <p:cNvPr id="4" name="TextBox 3"/>
          <p:cNvSpPr txBox="1"/>
          <p:nvPr/>
        </p:nvSpPr>
        <p:spPr>
          <a:xfrm>
            <a:off x="9596440" y="6429375"/>
            <a:ext cx="1757661" cy="287130"/>
          </a:xfrm>
          <a:prstGeom prst="rect">
            <a:avLst/>
          </a:prstGeom>
          <a:noFill/>
        </p:spPr>
        <p:txBody>
          <a:bodyPr wrap="square" rtlCol="0">
            <a:spAutoFit/>
          </a:bodyPr>
          <a:lstStyle/>
          <a:p>
            <a:pPr algn="r"/>
            <a:r>
              <a:rPr lang="en-US" sz="1266" b="1" dirty="0">
                <a:solidFill>
                  <a:schemeClr val="bg1"/>
                </a:solidFill>
              </a:rPr>
              <a:t>Slide </a:t>
            </a:r>
            <a:fld id="{A9C019DA-50D4-4A1D-97D7-F40A3717BCE8}" type="slidenum">
              <a:rPr lang="en-US" sz="1266" b="1" smtClean="0">
                <a:solidFill>
                  <a:schemeClr val="bg1"/>
                </a:solidFill>
              </a:rPr>
              <a:pPr algn="r"/>
              <a:t>9</a:t>
            </a:fld>
            <a:endParaRPr lang="en-US" sz="1266"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0295" y="1901287"/>
            <a:ext cx="4762500" cy="2838450"/>
          </a:xfrm>
          <a:prstGeom prst="rect">
            <a:avLst/>
          </a:prstGeom>
        </p:spPr>
      </p:pic>
    </p:spTree>
    <p:extLst>
      <p:ext uri="{BB962C8B-B14F-4D97-AF65-F5344CB8AC3E}">
        <p14:creationId xmlns:p14="http://schemas.microsoft.com/office/powerpoint/2010/main" val="10230968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00-8881_Lewin_PPT_template_5-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id="{8506E2E6-F403-4E9E-863D-8CACA49E24BD}" vid="{9CE7F67B-830B-4DE2-ABB0-6FE5A67857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Facet</Template>
  <TotalTime>848</TotalTime>
  <Words>2818</Words>
  <Application>Microsoft Office PowerPoint</Application>
  <PresentationFormat>Widescreen</PresentationFormat>
  <Paragraphs>486</Paragraphs>
  <Slides>60</Slides>
  <Notes>6</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78" baseType="lpstr">
      <vt:lpstr>ＭＳ Ｐゴシック</vt:lpstr>
      <vt:lpstr>Arial</vt:lpstr>
      <vt:lpstr>Arial Black</vt:lpstr>
      <vt:lpstr>Calibri</vt:lpstr>
      <vt:lpstr>Constantia</vt:lpstr>
      <vt:lpstr>Myriad Pro</vt:lpstr>
      <vt:lpstr>Tahoma</vt:lpstr>
      <vt:lpstr>Times New Roman</vt:lpstr>
      <vt:lpstr>Trebuchet MS</vt:lpstr>
      <vt:lpstr>Verdana</vt:lpstr>
      <vt:lpstr>Wingdings</vt:lpstr>
      <vt:lpstr>Wingdings 2</vt:lpstr>
      <vt:lpstr>Wingdings 3</vt:lpstr>
      <vt:lpstr>Facet</vt:lpstr>
      <vt:lpstr>100-8881_Lewin_PPT_template_5-20-13</vt:lpstr>
      <vt:lpstr>1_Office Theme</vt:lpstr>
      <vt:lpstr>1_Trebuchet-White Master</vt:lpstr>
      <vt:lpstr>Acrobat Document</vt:lpstr>
      <vt:lpstr>Obtaining and Implementing Medicaid Administrative Federal Financial Participation (FFP) for Aging and Disability Resource Centers (ADRCs)  in Hawaii and Maryland </vt:lpstr>
      <vt:lpstr>Joseph Lugo </vt:lpstr>
      <vt:lpstr>Agenda</vt:lpstr>
      <vt:lpstr>Presenters</vt:lpstr>
      <vt:lpstr>PowerPoint Presentation</vt:lpstr>
      <vt:lpstr>The LTSS Puzzle</vt:lpstr>
      <vt:lpstr>Institutional and Home and Community-Based Services (HCBS) as a Percentage of Long-Term Services and Supports (LTSS), FFY 1995-2014</vt:lpstr>
      <vt:lpstr>Steven Lutzky</vt:lpstr>
      <vt:lpstr>Overview of FFP</vt:lpstr>
      <vt:lpstr>FFP Overview</vt:lpstr>
      <vt:lpstr>Activities Reimbursed Under FFP</vt:lpstr>
      <vt:lpstr>Why Should ADRCs Pursue FFP?</vt:lpstr>
      <vt:lpstr>Devon Mayer</vt:lpstr>
      <vt:lpstr>What’s in it for Medicaid?</vt:lpstr>
      <vt:lpstr>Overview of FFP  Infrastructure</vt:lpstr>
      <vt:lpstr>Key Components of FFP Claiming Infrastructure</vt:lpstr>
      <vt:lpstr>FFP Claiming and Reimbursement Process- Once Implemented </vt:lpstr>
      <vt:lpstr>Andrew Cieslinski</vt:lpstr>
      <vt:lpstr>Development Process</vt:lpstr>
      <vt:lpstr>Development Timeline</vt:lpstr>
      <vt:lpstr>Documenting Medicaid Related Time-  Time Study Codes</vt:lpstr>
      <vt:lpstr>Develop and Test Task Codes</vt:lpstr>
      <vt:lpstr>Documenting Medicaid Related Time- Infrastructure Development</vt:lpstr>
      <vt:lpstr>Establishing Cost of Staff Time</vt:lpstr>
      <vt:lpstr>Identify Relevant Cost Categories</vt:lpstr>
      <vt:lpstr>Example:  Reimbursable Costs in Maryland</vt:lpstr>
      <vt:lpstr>Agreements and Approvals</vt:lpstr>
      <vt:lpstr>Relationships Across  Agencies</vt:lpstr>
      <vt:lpstr>State Unit Responsibilities</vt:lpstr>
      <vt:lpstr>Local Agency Responsibilities</vt:lpstr>
      <vt:lpstr>Ami Patel</vt:lpstr>
      <vt:lpstr>Discussion of Maryland’s FFP Infrastructure</vt:lpstr>
      <vt:lpstr>Development of Time Study Infrastructure</vt:lpstr>
      <vt:lpstr>Development of Time Study Infrastructure (cont.)</vt:lpstr>
      <vt:lpstr>Time Study Overview</vt:lpstr>
      <vt:lpstr>Time Study Overview (cont.)</vt:lpstr>
      <vt:lpstr>Time Study Codes in Maryland</vt:lpstr>
      <vt:lpstr>Time Study Codes in Maryland (cont.)</vt:lpstr>
      <vt:lpstr>Time Study Codes in Maryland (cont.)</vt:lpstr>
      <vt:lpstr>Establishing Cost of Staff Time-  Cost Pool Overview</vt:lpstr>
      <vt:lpstr>Preparing for Day 1 of Claiming – Staff Training and Ongoing Monitoring</vt:lpstr>
      <vt:lpstr>FY16 4th Quarter Claim</vt:lpstr>
      <vt:lpstr>Ongoing Work: Fiscal</vt:lpstr>
      <vt:lpstr>Maryland’s Innovations in Developing Time Study</vt:lpstr>
      <vt:lpstr>Debbie Shimizu</vt:lpstr>
      <vt:lpstr>Hawaii’s Adaptation of Maryland’s Infrastructure</vt:lpstr>
      <vt:lpstr>Adaptations Hawaii Made  to the Maryland Approach</vt:lpstr>
      <vt:lpstr>Hawaii’s codes are ordered to make choice of code clearer</vt:lpstr>
      <vt:lpstr>PowerPoint Presentation</vt:lpstr>
      <vt:lpstr>Caroline Cadirao</vt:lpstr>
      <vt:lpstr>Hawaii Time Study Pilot</vt:lpstr>
      <vt:lpstr>Hawaii Time Study Pilot Results-  Claimable Time</vt:lpstr>
      <vt:lpstr>Hawaii Time Study Pilot Results- Amount of Medicaid Claim</vt:lpstr>
      <vt:lpstr>Helpful Hints</vt:lpstr>
      <vt:lpstr>Joseph Lugo </vt:lpstr>
      <vt:lpstr>Role that ACL Can Play in  Supporting FFP Efforts</vt:lpstr>
      <vt:lpstr>PowerPoint Presentation</vt:lpstr>
      <vt:lpstr>ACL Support Behind the Scenes  </vt:lpstr>
      <vt:lpstr>Questions?</vt:lpstr>
      <vt:lpstr>Presenter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and Implementing Medicaid Administrative Federal Financial Participation for Aging and Disability Resource Centers (ADRCs)  in Hawaii and Maryland</dc:title>
  <dc:creator>Andrew Cieslinski</dc:creator>
  <cp:lastModifiedBy>Andrew Cieslinski</cp:lastModifiedBy>
  <cp:revision>91</cp:revision>
  <cp:lastPrinted>2016-08-10T11:20:34Z</cp:lastPrinted>
  <dcterms:created xsi:type="dcterms:W3CDTF">2016-07-06T16:30:20Z</dcterms:created>
  <dcterms:modified xsi:type="dcterms:W3CDTF">2016-08-15T19:52:26Z</dcterms:modified>
</cp:coreProperties>
</file>