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7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  <p:sldMasterId id="2147483703" r:id="rId3"/>
    <p:sldMasterId id="2147483758" r:id="rId4"/>
    <p:sldMasterId id="2147483769" r:id="rId5"/>
    <p:sldMasterId id="2147483781" r:id="rId6"/>
    <p:sldMasterId id="2147483802" r:id="rId7"/>
    <p:sldMasterId id="2147483822" r:id="rId8"/>
    <p:sldMasterId id="2147483842" r:id="rId9"/>
  </p:sldMasterIdLst>
  <p:notesMasterIdLst>
    <p:notesMasterId r:id="rId60"/>
  </p:notesMasterIdLst>
  <p:handoutMasterIdLst>
    <p:handoutMasterId r:id="rId61"/>
  </p:handoutMasterIdLst>
  <p:sldIdLst>
    <p:sldId id="333" r:id="rId10"/>
    <p:sldId id="406" r:id="rId11"/>
    <p:sldId id="335" r:id="rId12"/>
    <p:sldId id="389" r:id="rId13"/>
    <p:sldId id="390" r:id="rId14"/>
    <p:sldId id="391" r:id="rId15"/>
    <p:sldId id="369" r:id="rId16"/>
    <p:sldId id="392" r:id="rId17"/>
    <p:sldId id="395" r:id="rId18"/>
    <p:sldId id="396" r:id="rId19"/>
    <p:sldId id="397" r:id="rId20"/>
    <p:sldId id="398" r:id="rId21"/>
    <p:sldId id="399" r:id="rId22"/>
    <p:sldId id="400" r:id="rId23"/>
    <p:sldId id="387" r:id="rId24"/>
    <p:sldId id="402" r:id="rId25"/>
    <p:sldId id="403" r:id="rId26"/>
    <p:sldId id="404" r:id="rId27"/>
    <p:sldId id="405" r:id="rId28"/>
    <p:sldId id="354" r:id="rId29"/>
    <p:sldId id="355" r:id="rId30"/>
    <p:sldId id="362" r:id="rId31"/>
    <p:sldId id="376" r:id="rId32"/>
    <p:sldId id="377" r:id="rId33"/>
    <p:sldId id="379" r:id="rId34"/>
    <p:sldId id="378" r:id="rId35"/>
    <p:sldId id="381" r:id="rId36"/>
    <p:sldId id="380" r:id="rId37"/>
    <p:sldId id="382" r:id="rId38"/>
    <p:sldId id="385" r:id="rId39"/>
    <p:sldId id="386" r:id="rId40"/>
    <p:sldId id="383" r:id="rId41"/>
    <p:sldId id="384" r:id="rId42"/>
    <p:sldId id="366" r:id="rId43"/>
    <p:sldId id="367" r:id="rId44"/>
    <p:sldId id="368" r:id="rId45"/>
    <p:sldId id="343" r:id="rId46"/>
    <p:sldId id="344" r:id="rId47"/>
    <p:sldId id="351" r:id="rId48"/>
    <p:sldId id="370" r:id="rId49"/>
    <p:sldId id="371" r:id="rId50"/>
    <p:sldId id="372" r:id="rId51"/>
    <p:sldId id="374" r:id="rId52"/>
    <p:sldId id="373" r:id="rId53"/>
    <p:sldId id="375" r:id="rId54"/>
    <p:sldId id="352" r:id="rId55"/>
    <p:sldId id="353" r:id="rId56"/>
    <p:sldId id="394" r:id="rId57"/>
    <p:sldId id="341" r:id="rId58"/>
    <p:sldId id="342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5" autoAdjust="0"/>
  </p:normalViewPr>
  <p:slideViewPr>
    <p:cSldViewPr snapToGrid="0">
      <p:cViewPr varScale="1">
        <p:scale>
          <a:sx n="81" d="100"/>
          <a:sy n="81" d="100"/>
        </p:scale>
        <p:origin x="62" y="43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1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A2AAB-2883-4013-8F86-1D926F7F577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F845B1-756F-42E0-BCBF-E4D9A136FAAA}">
      <dgm:prSet phldrT="[Text]"/>
      <dgm:spPr/>
      <dgm:t>
        <a:bodyPr/>
        <a:lstStyle/>
        <a:p>
          <a:r>
            <a:rPr lang="en-US" dirty="0"/>
            <a:t>Collect information</a:t>
          </a:r>
        </a:p>
      </dgm:t>
    </dgm:pt>
    <dgm:pt modelId="{F7202A87-9369-4F45-A512-9881F4AFB590}" type="parTrans" cxnId="{A84644DE-D24D-4BCD-9FC5-00EBD986A7F4}">
      <dgm:prSet/>
      <dgm:spPr/>
      <dgm:t>
        <a:bodyPr/>
        <a:lstStyle/>
        <a:p>
          <a:endParaRPr lang="en-US"/>
        </a:p>
      </dgm:t>
    </dgm:pt>
    <dgm:pt modelId="{D40AA448-D136-4211-959B-43E4454ECD1D}" type="sibTrans" cxnId="{A84644DE-D24D-4BCD-9FC5-00EBD986A7F4}">
      <dgm:prSet/>
      <dgm:spPr/>
      <dgm:t>
        <a:bodyPr/>
        <a:lstStyle/>
        <a:p>
          <a:endParaRPr lang="en-US" dirty="0"/>
        </a:p>
      </dgm:t>
    </dgm:pt>
    <dgm:pt modelId="{3555E5D0-4615-4898-9B2B-73FA30E9460C}">
      <dgm:prSet phldrT="[Text]"/>
      <dgm:spPr/>
      <dgm:t>
        <a:bodyPr/>
        <a:lstStyle/>
        <a:p>
          <a:r>
            <a:rPr lang="en-US" dirty="0"/>
            <a:t>Make Decisions</a:t>
          </a:r>
        </a:p>
      </dgm:t>
    </dgm:pt>
    <dgm:pt modelId="{51A9C4B3-DBAE-4831-A47F-A575E3C0E2FE}" type="parTrans" cxnId="{5529399D-8CDF-40AA-A5B4-BE37945B6F64}">
      <dgm:prSet/>
      <dgm:spPr/>
      <dgm:t>
        <a:bodyPr/>
        <a:lstStyle/>
        <a:p>
          <a:endParaRPr lang="en-US"/>
        </a:p>
      </dgm:t>
    </dgm:pt>
    <dgm:pt modelId="{7C2C9CE8-5A1C-45BE-BADC-5BE320C1037D}" type="sibTrans" cxnId="{5529399D-8CDF-40AA-A5B4-BE37945B6F64}">
      <dgm:prSet/>
      <dgm:spPr/>
      <dgm:t>
        <a:bodyPr/>
        <a:lstStyle/>
        <a:p>
          <a:endParaRPr lang="en-US"/>
        </a:p>
      </dgm:t>
    </dgm:pt>
    <dgm:pt modelId="{1B213647-B734-4F75-8100-8F20AAA74D38}" type="pres">
      <dgm:prSet presAssocID="{A1EA2AAB-2883-4013-8F86-1D926F7F5773}" presName="outerComposite" presStyleCnt="0">
        <dgm:presLayoutVars>
          <dgm:chMax val="5"/>
          <dgm:dir/>
          <dgm:resizeHandles val="exact"/>
        </dgm:presLayoutVars>
      </dgm:prSet>
      <dgm:spPr/>
    </dgm:pt>
    <dgm:pt modelId="{7C9EDB75-3654-41DE-AB34-C900EDE128D2}" type="pres">
      <dgm:prSet presAssocID="{A1EA2AAB-2883-4013-8F86-1D926F7F5773}" presName="dummyMaxCanvas" presStyleCnt="0">
        <dgm:presLayoutVars/>
      </dgm:prSet>
      <dgm:spPr/>
    </dgm:pt>
    <dgm:pt modelId="{A4AB2E59-ADF4-4AAC-8704-901D39DAF52F}" type="pres">
      <dgm:prSet presAssocID="{A1EA2AAB-2883-4013-8F86-1D926F7F5773}" presName="TwoNodes_1" presStyleLbl="node1" presStyleIdx="0" presStyleCnt="2">
        <dgm:presLayoutVars>
          <dgm:bulletEnabled val="1"/>
        </dgm:presLayoutVars>
      </dgm:prSet>
      <dgm:spPr/>
    </dgm:pt>
    <dgm:pt modelId="{847E825E-C807-4BD5-A51F-870DE3E426C9}" type="pres">
      <dgm:prSet presAssocID="{A1EA2AAB-2883-4013-8F86-1D926F7F5773}" presName="TwoNodes_2" presStyleLbl="node1" presStyleIdx="1" presStyleCnt="2">
        <dgm:presLayoutVars>
          <dgm:bulletEnabled val="1"/>
        </dgm:presLayoutVars>
      </dgm:prSet>
      <dgm:spPr/>
    </dgm:pt>
    <dgm:pt modelId="{A78228EC-DCC1-4787-8976-1E001E5046D3}" type="pres">
      <dgm:prSet presAssocID="{A1EA2AAB-2883-4013-8F86-1D926F7F5773}" presName="TwoConn_1-2" presStyleLbl="fgAccFollowNode1" presStyleIdx="0" presStyleCnt="1">
        <dgm:presLayoutVars>
          <dgm:bulletEnabled val="1"/>
        </dgm:presLayoutVars>
      </dgm:prSet>
      <dgm:spPr/>
    </dgm:pt>
    <dgm:pt modelId="{FDF70AE8-7C91-47C1-A384-6672AAB0DFF4}" type="pres">
      <dgm:prSet presAssocID="{A1EA2AAB-2883-4013-8F86-1D926F7F5773}" presName="TwoNodes_1_text" presStyleLbl="node1" presStyleIdx="1" presStyleCnt="2">
        <dgm:presLayoutVars>
          <dgm:bulletEnabled val="1"/>
        </dgm:presLayoutVars>
      </dgm:prSet>
      <dgm:spPr/>
    </dgm:pt>
    <dgm:pt modelId="{5B926E4B-2D38-4543-9DD8-0C54310774F0}" type="pres">
      <dgm:prSet presAssocID="{A1EA2AAB-2883-4013-8F86-1D926F7F577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6F0EB0E-FDFA-4ED6-82AE-E33965D6A431}" type="presOf" srcId="{3555E5D0-4615-4898-9B2B-73FA30E9460C}" destId="{847E825E-C807-4BD5-A51F-870DE3E426C9}" srcOrd="0" destOrd="0" presId="urn:microsoft.com/office/officeart/2005/8/layout/vProcess5"/>
    <dgm:cxn modelId="{D5FA2537-5EB5-4FA0-ACB3-AE8489996F7B}" type="presOf" srcId="{D40AA448-D136-4211-959B-43E4454ECD1D}" destId="{A78228EC-DCC1-4787-8976-1E001E5046D3}" srcOrd="0" destOrd="0" presId="urn:microsoft.com/office/officeart/2005/8/layout/vProcess5"/>
    <dgm:cxn modelId="{0BD59889-5D2C-4C16-BDAB-47167CDD73A4}" type="presOf" srcId="{D2F845B1-756F-42E0-BCBF-E4D9A136FAAA}" destId="{A4AB2E59-ADF4-4AAC-8704-901D39DAF52F}" srcOrd="0" destOrd="0" presId="urn:microsoft.com/office/officeart/2005/8/layout/vProcess5"/>
    <dgm:cxn modelId="{5529399D-8CDF-40AA-A5B4-BE37945B6F64}" srcId="{A1EA2AAB-2883-4013-8F86-1D926F7F5773}" destId="{3555E5D0-4615-4898-9B2B-73FA30E9460C}" srcOrd="1" destOrd="0" parTransId="{51A9C4B3-DBAE-4831-A47F-A575E3C0E2FE}" sibTransId="{7C2C9CE8-5A1C-45BE-BADC-5BE320C1037D}"/>
    <dgm:cxn modelId="{06883EBB-3038-4A3E-B1A7-9B8426121F4C}" type="presOf" srcId="{D2F845B1-756F-42E0-BCBF-E4D9A136FAAA}" destId="{FDF70AE8-7C91-47C1-A384-6672AAB0DFF4}" srcOrd="1" destOrd="0" presId="urn:microsoft.com/office/officeart/2005/8/layout/vProcess5"/>
    <dgm:cxn modelId="{A84644DE-D24D-4BCD-9FC5-00EBD986A7F4}" srcId="{A1EA2AAB-2883-4013-8F86-1D926F7F5773}" destId="{D2F845B1-756F-42E0-BCBF-E4D9A136FAAA}" srcOrd="0" destOrd="0" parTransId="{F7202A87-9369-4F45-A512-9881F4AFB590}" sibTransId="{D40AA448-D136-4211-959B-43E4454ECD1D}"/>
    <dgm:cxn modelId="{152386DF-B921-4198-A03C-DC5820C9AD17}" type="presOf" srcId="{3555E5D0-4615-4898-9B2B-73FA30E9460C}" destId="{5B926E4B-2D38-4543-9DD8-0C54310774F0}" srcOrd="1" destOrd="0" presId="urn:microsoft.com/office/officeart/2005/8/layout/vProcess5"/>
    <dgm:cxn modelId="{F59377E4-E744-4BEC-AAFC-41AF6A913274}" type="presOf" srcId="{A1EA2AAB-2883-4013-8F86-1D926F7F5773}" destId="{1B213647-B734-4F75-8100-8F20AAA74D38}" srcOrd="0" destOrd="0" presId="urn:microsoft.com/office/officeart/2005/8/layout/vProcess5"/>
    <dgm:cxn modelId="{A779E3F3-3726-4124-AE60-1BBE6D222659}" type="presParOf" srcId="{1B213647-B734-4F75-8100-8F20AAA74D38}" destId="{7C9EDB75-3654-41DE-AB34-C900EDE128D2}" srcOrd="0" destOrd="0" presId="urn:microsoft.com/office/officeart/2005/8/layout/vProcess5"/>
    <dgm:cxn modelId="{B92B5D60-F083-4375-AC72-27AC4DB1B604}" type="presParOf" srcId="{1B213647-B734-4F75-8100-8F20AAA74D38}" destId="{A4AB2E59-ADF4-4AAC-8704-901D39DAF52F}" srcOrd="1" destOrd="0" presId="urn:microsoft.com/office/officeart/2005/8/layout/vProcess5"/>
    <dgm:cxn modelId="{8D47F8F8-D462-46B9-A044-84FD5FCCEA90}" type="presParOf" srcId="{1B213647-B734-4F75-8100-8F20AAA74D38}" destId="{847E825E-C807-4BD5-A51F-870DE3E426C9}" srcOrd="2" destOrd="0" presId="urn:microsoft.com/office/officeart/2005/8/layout/vProcess5"/>
    <dgm:cxn modelId="{455DA663-E16D-47A7-B895-1C30B155BF4A}" type="presParOf" srcId="{1B213647-B734-4F75-8100-8F20AAA74D38}" destId="{A78228EC-DCC1-4787-8976-1E001E5046D3}" srcOrd="3" destOrd="0" presId="urn:microsoft.com/office/officeart/2005/8/layout/vProcess5"/>
    <dgm:cxn modelId="{93F44E7E-0303-4834-BE11-39D678D37F3F}" type="presParOf" srcId="{1B213647-B734-4F75-8100-8F20AAA74D38}" destId="{FDF70AE8-7C91-47C1-A384-6672AAB0DFF4}" srcOrd="4" destOrd="0" presId="urn:microsoft.com/office/officeart/2005/8/layout/vProcess5"/>
    <dgm:cxn modelId="{9A1A3F98-AC95-4709-A2D5-7E87754C2490}" type="presParOf" srcId="{1B213647-B734-4F75-8100-8F20AAA74D38}" destId="{5B926E4B-2D38-4543-9DD8-0C54310774F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07C45-C0B7-47C2-A9CA-B9312FFD61B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0E0D9B2-A47F-4027-965A-AC56D2A1F5D4}">
      <dgm:prSet phldrT="[Text]"/>
      <dgm:spPr/>
      <dgm:t>
        <a:bodyPr/>
        <a:lstStyle/>
        <a:p>
          <a:r>
            <a:rPr lang="en-US" dirty="0"/>
            <a:t>Clarify Decisions</a:t>
          </a:r>
        </a:p>
      </dgm:t>
    </dgm:pt>
    <dgm:pt modelId="{4C25E42A-2C21-46FB-B74E-498A17AF797E}" type="parTrans" cxnId="{BD7ADF70-AE7D-4FAE-919F-2FEE40AF2D82}">
      <dgm:prSet/>
      <dgm:spPr/>
      <dgm:t>
        <a:bodyPr/>
        <a:lstStyle/>
        <a:p>
          <a:endParaRPr lang="en-US"/>
        </a:p>
      </dgm:t>
    </dgm:pt>
    <dgm:pt modelId="{0505B2A2-4CF9-4681-A7A4-68396336EEE3}" type="sibTrans" cxnId="{BD7ADF70-AE7D-4FAE-919F-2FEE40AF2D82}">
      <dgm:prSet/>
      <dgm:spPr/>
      <dgm:t>
        <a:bodyPr/>
        <a:lstStyle/>
        <a:p>
          <a:endParaRPr lang="en-US"/>
        </a:p>
      </dgm:t>
    </dgm:pt>
    <dgm:pt modelId="{4CDE7A24-EF42-4A16-9EBC-5D7AAB13E24D}">
      <dgm:prSet phldrT="[Text]"/>
      <dgm:spPr/>
      <dgm:t>
        <a:bodyPr/>
        <a:lstStyle/>
        <a:p>
          <a:r>
            <a:rPr lang="en-US" dirty="0"/>
            <a:t>ID Info Needed to Support Decisions</a:t>
          </a:r>
        </a:p>
      </dgm:t>
    </dgm:pt>
    <dgm:pt modelId="{B3AE83E0-B864-4F9E-886D-B4435B397B8D}" type="parTrans" cxnId="{DC1762C5-0177-4455-A56E-ECB8279B38C2}">
      <dgm:prSet/>
      <dgm:spPr/>
      <dgm:t>
        <a:bodyPr/>
        <a:lstStyle/>
        <a:p>
          <a:endParaRPr lang="en-US"/>
        </a:p>
      </dgm:t>
    </dgm:pt>
    <dgm:pt modelId="{5193A2C3-8968-42E1-95C2-5C0B88ED1B02}" type="sibTrans" cxnId="{DC1762C5-0177-4455-A56E-ECB8279B38C2}">
      <dgm:prSet/>
      <dgm:spPr/>
      <dgm:t>
        <a:bodyPr/>
        <a:lstStyle/>
        <a:p>
          <a:endParaRPr lang="en-US"/>
        </a:p>
      </dgm:t>
    </dgm:pt>
    <dgm:pt modelId="{99DC273A-3437-45B3-9F52-EA89E0879F4E}">
      <dgm:prSet phldrT="[Text]"/>
      <dgm:spPr/>
      <dgm:t>
        <a:bodyPr/>
        <a:lstStyle/>
        <a:p>
          <a:r>
            <a:rPr lang="en-US" dirty="0"/>
            <a:t>Design Assessment Process</a:t>
          </a:r>
        </a:p>
      </dgm:t>
    </dgm:pt>
    <dgm:pt modelId="{3189515E-59D0-4D98-910A-2835AF677E56}" type="parTrans" cxnId="{58982BC2-BAC4-442C-97B4-D2FBA147B568}">
      <dgm:prSet/>
      <dgm:spPr/>
      <dgm:t>
        <a:bodyPr/>
        <a:lstStyle/>
        <a:p>
          <a:endParaRPr lang="en-US"/>
        </a:p>
      </dgm:t>
    </dgm:pt>
    <dgm:pt modelId="{44EE7CD0-7437-48F9-9BF2-5BF0D34ABC1B}" type="sibTrans" cxnId="{58982BC2-BAC4-442C-97B4-D2FBA147B568}">
      <dgm:prSet/>
      <dgm:spPr/>
      <dgm:t>
        <a:bodyPr/>
        <a:lstStyle/>
        <a:p>
          <a:endParaRPr lang="en-US"/>
        </a:p>
      </dgm:t>
    </dgm:pt>
    <dgm:pt modelId="{9ECDEFF8-2B73-472E-AEE6-7BA663ECC172}" type="pres">
      <dgm:prSet presAssocID="{E4F07C45-C0B7-47C2-A9CA-B9312FFD61BA}" presName="CompostProcess" presStyleCnt="0">
        <dgm:presLayoutVars>
          <dgm:dir/>
          <dgm:resizeHandles val="exact"/>
        </dgm:presLayoutVars>
      </dgm:prSet>
      <dgm:spPr/>
    </dgm:pt>
    <dgm:pt modelId="{01E55BAD-0F65-4DD8-844A-2A76D7FD081B}" type="pres">
      <dgm:prSet presAssocID="{E4F07C45-C0B7-47C2-A9CA-B9312FFD61BA}" presName="arrow" presStyleLbl="bgShp" presStyleIdx="0" presStyleCnt="1" custLinFactNeighborX="1201" custLinFactNeighborY="-22709"/>
      <dgm:spPr/>
    </dgm:pt>
    <dgm:pt modelId="{CB0644B0-6C70-4FB1-A989-AD8EB89CE25B}" type="pres">
      <dgm:prSet presAssocID="{E4F07C45-C0B7-47C2-A9CA-B9312FFD61BA}" presName="linearProcess" presStyleCnt="0"/>
      <dgm:spPr/>
    </dgm:pt>
    <dgm:pt modelId="{A7EB4126-95B9-4820-AB6C-2CB937A349B8}" type="pres">
      <dgm:prSet presAssocID="{60E0D9B2-A47F-4027-965A-AC56D2A1F5D4}" presName="textNode" presStyleLbl="node1" presStyleIdx="0" presStyleCnt="3">
        <dgm:presLayoutVars>
          <dgm:bulletEnabled val="1"/>
        </dgm:presLayoutVars>
      </dgm:prSet>
      <dgm:spPr/>
    </dgm:pt>
    <dgm:pt modelId="{5EA05EB4-EA5C-4062-A20F-71913D697CD0}" type="pres">
      <dgm:prSet presAssocID="{0505B2A2-4CF9-4681-A7A4-68396336EEE3}" presName="sibTrans" presStyleCnt="0"/>
      <dgm:spPr/>
    </dgm:pt>
    <dgm:pt modelId="{59C66886-F000-479F-93B3-AB34930A99B9}" type="pres">
      <dgm:prSet presAssocID="{4CDE7A24-EF42-4A16-9EBC-5D7AAB13E24D}" presName="textNode" presStyleLbl="node1" presStyleIdx="1" presStyleCnt="3">
        <dgm:presLayoutVars>
          <dgm:bulletEnabled val="1"/>
        </dgm:presLayoutVars>
      </dgm:prSet>
      <dgm:spPr/>
    </dgm:pt>
    <dgm:pt modelId="{0B9EC410-0A74-49C8-8A69-56863D6DE28F}" type="pres">
      <dgm:prSet presAssocID="{5193A2C3-8968-42E1-95C2-5C0B88ED1B02}" presName="sibTrans" presStyleCnt="0"/>
      <dgm:spPr/>
    </dgm:pt>
    <dgm:pt modelId="{0F8CC3B4-5705-4A30-B13C-D367B0D48FEA}" type="pres">
      <dgm:prSet presAssocID="{99DC273A-3437-45B3-9F52-EA89E0879F4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D7ADF70-AE7D-4FAE-919F-2FEE40AF2D82}" srcId="{E4F07C45-C0B7-47C2-A9CA-B9312FFD61BA}" destId="{60E0D9B2-A47F-4027-965A-AC56D2A1F5D4}" srcOrd="0" destOrd="0" parTransId="{4C25E42A-2C21-46FB-B74E-498A17AF797E}" sibTransId="{0505B2A2-4CF9-4681-A7A4-68396336EEE3}"/>
    <dgm:cxn modelId="{51F7D854-A341-4E0A-ACF4-BF5B33A70CA1}" type="presOf" srcId="{4CDE7A24-EF42-4A16-9EBC-5D7AAB13E24D}" destId="{59C66886-F000-479F-93B3-AB34930A99B9}" srcOrd="0" destOrd="0" presId="urn:microsoft.com/office/officeart/2005/8/layout/hProcess9"/>
    <dgm:cxn modelId="{33A42DB9-6E9F-4613-ABA6-61B4F737911D}" type="presOf" srcId="{E4F07C45-C0B7-47C2-A9CA-B9312FFD61BA}" destId="{9ECDEFF8-2B73-472E-AEE6-7BA663ECC172}" srcOrd="0" destOrd="0" presId="urn:microsoft.com/office/officeart/2005/8/layout/hProcess9"/>
    <dgm:cxn modelId="{7C5D60BF-7BF2-4385-9CC6-7F83E0A06C8A}" type="presOf" srcId="{99DC273A-3437-45B3-9F52-EA89E0879F4E}" destId="{0F8CC3B4-5705-4A30-B13C-D367B0D48FEA}" srcOrd="0" destOrd="0" presId="urn:microsoft.com/office/officeart/2005/8/layout/hProcess9"/>
    <dgm:cxn modelId="{58982BC2-BAC4-442C-97B4-D2FBA147B568}" srcId="{E4F07C45-C0B7-47C2-A9CA-B9312FFD61BA}" destId="{99DC273A-3437-45B3-9F52-EA89E0879F4E}" srcOrd="2" destOrd="0" parTransId="{3189515E-59D0-4D98-910A-2835AF677E56}" sibTransId="{44EE7CD0-7437-48F9-9BF2-5BF0D34ABC1B}"/>
    <dgm:cxn modelId="{DC1762C5-0177-4455-A56E-ECB8279B38C2}" srcId="{E4F07C45-C0B7-47C2-A9CA-B9312FFD61BA}" destId="{4CDE7A24-EF42-4A16-9EBC-5D7AAB13E24D}" srcOrd="1" destOrd="0" parTransId="{B3AE83E0-B864-4F9E-886D-B4435B397B8D}" sibTransId="{5193A2C3-8968-42E1-95C2-5C0B88ED1B02}"/>
    <dgm:cxn modelId="{0C7DA8FB-7986-4388-A6E7-555631160993}" type="presOf" srcId="{60E0D9B2-A47F-4027-965A-AC56D2A1F5D4}" destId="{A7EB4126-95B9-4820-AB6C-2CB937A349B8}" srcOrd="0" destOrd="0" presId="urn:microsoft.com/office/officeart/2005/8/layout/hProcess9"/>
    <dgm:cxn modelId="{3399D5A5-3150-46AC-8F9E-F751ED333D7B}" type="presParOf" srcId="{9ECDEFF8-2B73-472E-AEE6-7BA663ECC172}" destId="{01E55BAD-0F65-4DD8-844A-2A76D7FD081B}" srcOrd="0" destOrd="0" presId="urn:microsoft.com/office/officeart/2005/8/layout/hProcess9"/>
    <dgm:cxn modelId="{D910EED7-BE93-4788-9934-7C3EA69F2993}" type="presParOf" srcId="{9ECDEFF8-2B73-472E-AEE6-7BA663ECC172}" destId="{CB0644B0-6C70-4FB1-A989-AD8EB89CE25B}" srcOrd="1" destOrd="0" presId="urn:microsoft.com/office/officeart/2005/8/layout/hProcess9"/>
    <dgm:cxn modelId="{9F8BCA27-2EAD-439A-BDA0-19EC4F203363}" type="presParOf" srcId="{CB0644B0-6C70-4FB1-A989-AD8EB89CE25B}" destId="{A7EB4126-95B9-4820-AB6C-2CB937A349B8}" srcOrd="0" destOrd="0" presId="urn:microsoft.com/office/officeart/2005/8/layout/hProcess9"/>
    <dgm:cxn modelId="{C3DE156D-0A38-47B1-BD67-29473472FAB2}" type="presParOf" srcId="{CB0644B0-6C70-4FB1-A989-AD8EB89CE25B}" destId="{5EA05EB4-EA5C-4062-A20F-71913D697CD0}" srcOrd="1" destOrd="0" presId="urn:microsoft.com/office/officeart/2005/8/layout/hProcess9"/>
    <dgm:cxn modelId="{4DF05519-7A1C-4705-86AD-F792E2DA0C67}" type="presParOf" srcId="{CB0644B0-6C70-4FB1-A989-AD8EB89CE25B}" destId="{59C66886-F000-479F-93B3-AB34930A99B9}" srcOrd="2" destOrd="0" presId="urn:microsoft.com/office/officeart/2005/8/layout/hProcess9"/>
    <dgm:cxn modelId="{893215DB-A77C-4681-8597-888A52F1937A}" type="presParOf" srcId="{CB0644B0-6C70-4FB1-A989-AD8EB89CE25B}" destId="{0B9EC410-0A74-49C8-8A69-56863D6DE28F}" srcOrd="3" destOrd="0" presId="urn:microsoft.com/office/officeart/2005/8/layout/hProcess9"/>
    <dgm:cxn modelId="{56C061B3-5980-4BD7-81AE-1464D2D7AFA8}" type="presParOf" srcId="{CB0644B0-6C70-4FB1-A989-AD8EB89CE25B}" destId="{0F8CC3B4-5705-4A30-B13C-D367B0D48FE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B7393F-F815-4664-A608-EC2BA5049906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13A122-A7CD-4A00-9E17-B9D615F44CBA}">
      <dgm:prSet phldrT="[Text]"/>
      <dgm:spPr/>
      <dgm:t>
        <a:bodyPr/>
        <a:lstStyle/>
        <a:p>
          <a:r>
            <a:rPr lang="en-US" dirty="0"/>
            <a:t>What should be in the Support Plan?</a:t>
          </a:r>
        </a:p>
        <a:p>
          <a:r>
            <a:rPr lang="en-US" dirty="0"/>
            <a:t>Last slide has suggestions (will review if we have time)</a:t>
          </a:r>
        </a:p>
      </dgm:t>
    </dgm:pt>
    <dgm:pt modelId="{0EC6117D-99A3-4509-A8DC-80310C8851C5}" type="parTrans" cxnId="{74517197-AA7C-40AE-ABDF-59A15177490C}">
      <dgm:prSet/>
      <dgm:spPr/>
      <dgm:t>
        <a:bodyPr/>
        <a:lstStyle/>
        <a:p>
          <a:endParaRPr lang="en-US"/>
        </a:p>
      </dgm:t>
    </dgm:pt>
    <dgm:pt modelId="{066B13AA-4299-4D5D-907A-403B70CCAC82}" type="sibTrans" cxnId="{74517197-AA7C-40AE-ABDF-59A15177490C}">
      <dgm:prSet/>
      <dgm:spPr/>
      <dgm:t>
        <a:bodyPr/>
        <a:lstStyle/>
        <a:p>
          <a:endParaRPr lang="en-US"/>
        </a:p>
      </dgm:t>
    </dgm:pt>
    <dgm:pt modelId="{08F7CC0C-5382-4674-97AC-0DF4E1B11F6D}">
      <dgm:prSet phldrT="[Text]"/>
      <dgm:spPr/>
      <dgm:t>
        <a:bodyPr/>
        <a:lstStyle/>
        <a:p>
          <a:r>
            <a:rPr lang="en-US" dirty="0"/>
            <a:t>Process and plan person-centered?</a:t>
          </a:r>
        </a:p>
      </dgm:t>
    </dgm:pt>
    <dgm:pt modelId="{11828751-992F-4540-B5DF-88CE5DC8E114}" type="parTrans" cxnId="{DCE93DD4-B288-4522-8770-7EE5F1DF4C79}">
      <dgm:prSet/>
      <dgm:spPr/>
      <dgm:t>
        <a:bodyPr/>
        <a:lstStyle/>
        <a:p>
          <a:endParaRPr lang="en-US"/>
        </a:p>
      </dgm:t>
    </dgm:pt>
    <dgm:pt modelId="{E6A001C3-C891-4C6F-AC22-5421DE127B4D}" type="sibTrans" cxnId="{DCE93DD4-B288-4522-8770-7EE5F1DF4C79}">
      <dgm:prSet/>
      <dgm:spPr/>
      <dgm:t>
        <a:bodyPr/>
        <a:lstStyle/>
        <a:p>
          <a:endParaRPr lang="en-US"/>
        </a:p>
      </dgm:t>
    </dgm:pt>
    <dgm:pt modelId="{29E91B38-6072-4653-841B-7356429BC08B}">
      <dgm:prSet phldrT="[Text]"/>
      <dgm:spPr/>
      <dgm:t>
        <a:bodyPr/>
        <a:lstStyle/>
        <a:p>
          <a:r>
            <a:rPr lang="en-US" dirty="0"/>
            <a:t>Eligible?</a:t>
          </a:r>
        </a:p>
      </dgm:t>
    </dgm:pt>
    <dgm:pt modelId="{120F2352-3528-4A3B-9A63-82573C3D1B1F}" type="parTrans" cxnId="{A97F9D61-B420-4964-AA51-5BA5967113F1}">
      <dgm:prSet/>
      <dgm:spPr/>
      <dgm:t>
        <a:bodyPr/>
        <a:lstStyle/>
        <a:p>
          <a:endParaRPr lang="en-US"/>
        </a:p>
      </dgm:t>
    </dgm:pt>
    <dgm:pt modelId="{2AA947B3-EFBB-4E8B-AFEC-2D8E8EDFB448}" type="sibTrans" cxnId="{A97F9D61-B420-4964-AA51-5BA5967113F1}">
      <dgm:prSet/>
      <dgm:spPr/>
      <dgm:t>
        <a:bodyPr/>
        <a:lstStyle/>
        <a:p>
          <a:endParaRPr lang="en-US"/>
        </a:p>
      </dgm:t>
    </dgm:pt>
    <dgm:pt modelId="{7B06DED7-526C-4906-8489-2967B22D1D6B}">
      <dgm:prSet phldrT="[Text]"/>
      <dgm:spPr/>
      <dgm:t>
        <a:bodyPr/>
        <a:lstStyle/>
        <a:p>
          <a:r>
            <a:rPr lang="en-US" dirty="0"/>
            <a:t>Complying with rules?</a:t>
          </a:r>
        </a:p>
      </dgm:t>
    </dgm:pt>
    <dgm:pt modelId="{C8BC5DB1-36CC-4AAB-9E7A-08389A793B87}" type="parTrans" cxnId="{38B6285D-0EA6-4A1C-AA16-44D04A4AC94C}">
      <dgm:prSet/>
      <dgm:spPr/>
      <dgm:t>
        <a:bodyPr/>
        <a:lstStyle/>
        <a:p>
          <a:endParaRPr lang="en-US"/>
        </a:p>
      </dgm:t>
    </dgm:pt>
    <dgm:pt modelId="{93C30B81-7872-4726-B5C9-17A61E574207}" type="sibTrans" cxnId="{38B6285D-0EA6-4A1C-AA16-44D04A4AC94C}">
      <dgm:prSet/>
      <dgm:spPr/>
      <dgm:t>
        <a:bodyPr/>
        <a:lstStyle/>
        <a:p>
          <a:endParaRPr lang="en-US"/>
        </a:p>
      </dgm:t>
    </dgm:pt>
    <dgm:pt modelId="{B10DE57E-9B97-4115-91C5-E1F7B0BB611E}">
      <dgm:prSet phldrT="[Text]"/>
      <dgm:spPr/>
      <dgm:t>
        <a:bodyPr/>
        <a:lstStyle/>
        <a:p>
          <a:r>
            <a:rPr lang="en-US" dirty="0"/>
            <a:t>Are supports working?</a:t>
          </a:r>
        </a:p>
      </dgm:t>
    </dgm:pt>
    <dgm:pt modelId="{CB11B1FE-953D-4829-8FBB-46B4837AADF1}" type="parTrans" cxnId="{2A54D525-2580-41B7-B36D-DBFF91B0CA94}">
      <dgm:prSet/>
      <dgm:spPr/>
      <dgm:t>
        <a:bodyPr/>
        <a:lstStyle/>
        <a:p>
          <a:endParaRPr lang="en-US"/>
        </a:p>
      </dgm:t>
    </dgm:pt>
    <dgm:pt modelId="{D3EF7FA9-B518-4E28-BFF9-7C31CAABC0A2}" type="sibTrans" cxnId="{2A54D525-2580-41B7-B36D-DBFF91B0CA94}">
      <dgm:prSet/>
      <dgm:spPr/>
      <dgm:t>
        <a:bodyPr/>
        <a:lstStyle/>
        <a:p>
          <a:endParaRPr lang="en-US"/>
        </a:p>
      </dgm:t>
    </dgm:pt>
    <dgm:pt modelId="{BEB46BD4-9DC2-4E19-BA7A-974AFF8A020D}">
      <dgm:prSet phldrT="[Text]"/>
      <dgm:spPr/>
      <dgm:t>
        <a:bodyPr/>
        <a:lstStyle/>
        <a:p>
          <a:r>
            <a:rPr lang="en-US" dirty="0"/>
            <a:t>How much money?</a:t>
          </a:r>
        </a:p>
      </dgm:t>
    </dgm:pt>
    <dgm:pt modelId="{4285D4EB-7455-47AC-8E15-09FD3BE6F557}" type="parTrans" cxnId="{68EBFFA3-6590-4B7C-8FCE-F4C0410511E1}">
      <dgm:prSet/>
      <dgm:spPr/>
      <dgm:t>
        <a:bodyPr/>
        <a:lstStyle/>
        <a:p>
          <a:endParaRPr lang="en-US"/>
        </a:p>
      </dgm:t>
    </dgm:pt>
    <dgm:pt modelId="{BDA26ABF-D445-480A-B694-B292E3393DEC}" type="sibTrans" cxnId="{68EBFFA3-6590-4B7C-8FCE-F4C0410511E1}">
      <dgm:prSet/>
      <dgm:spPr/>
      <dgm:t>
        <a:bodyPr/>
        <a:lstStyle/>
        <a:p>
          <a:endParaRPr lang="en-US"/>
        </a:p>
      </dgm:t>
    </dgm:pt>
    <dgm:pt modelId="{7D15F60B-BFC0-4A04-9D1A-9523BA515FF5}" type="pres">
      <dgm:prSet presAssocID="{FAB7393F-F815-4664-A608-EC2BA504990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619AC3-215F-484E-BBD8-AC9675A782E2}" type="pres">
      <dgm:prSet presAssocID="{6913A122-A7CD-4A00-9E17-B9D615F44CBA}" presName="vertOne" presStyleCnt="0"/>
      <dgm:spPr/>
    </dgm:pt>
    <dgm:pt modelId="{49B7742B-9B91-4DCA-B834-D437D57BA0AF}" type="pres">
      <dgm:prSet presAssocID="{6913A122-A7CD-4A00-9E17-B9D615F44CBA}" presName="txOne" presStyleLbl="node0" presStyleIdx="0" presStyleCnt="1">
        <dgm:presLayoutVars>
          <dgm:chPref val="3"/>
        </dgm:presLayoutVars>
      </dgm:prSet>
      <dgm:spPr/>
    </dgm:pt>
    <dgm:pt modelId="{E40EB90F-13EF-42B3-BBBA-2ED4F0B0D6D5}" type="pres">
      <dgm:prSet presAssocID="{6913A122-A7CD-4A00-9E17-B9D615F44CBA}" presName="parTransOne" presStyleCnt="0"/>
      <dgm:spPr/>
    </dgm:pt>
    <dgm:pt modelId="{2C04206C-DFCB-4F80-B50C-82DBD670CE26}" type="pres">
      <dgm:prSet presAssocID="{6913A122-A7CD-4A00-9E17-B9D615F44CBA}" presName="horzOne" presStyleCnt="0"/>
      <dgm:spPr/>
    </dgm:pt>
    <dgm:pt modelId="{E92E972C-0324-4706-BE5C-1B76F85C1595}" type="pres">
      <dgm:prSet presAssocID="{08F7CC0C-5382-4674-97AC-0DF4E1B11F6D}" presName="vertTwo" presStyleCnt="0"/>
      <dgm:spPr/>
    </dgm:pt>
    <dgm:pt modelId="{0453629B-208A-4AD6-A013-1B3B54F6C9C9}" type="pres">
      <dgm:prSet presAssocID="{08F7CC0C-5382-4674-97AC-0DF4E1B11F6D}" presName="txTwo" presStyleLbl="node2" presStyleIdx="0" presStyleCnt="2">
        <dgm:presLayoutVars>
          <dgm:chPref val="3"/>
        </dgm:presLayoutVars>
      </dgm:prSet>
      <dgm:spPr/>
    </dgm:pt>
    <dgm:pt modelId="{C57A6108-58E2-4EE1-8656-E2BF064432EC}" type="pres">
      <dgm:prSet presAssocID="{08F7CC0C-5382-4674-97AC-0DF4E1B11F6D}" presName="parTransTwo" presStyleCnt="0"/>
      <dgm:spPr/>
    </dgm:pt>
    <dgm:pt modelId="{9B86914F-43EC-4AD5-8468-5487FAA559EB}" type="pres">
      <dgm:prSet presAssocID="{08F7CC0C-5382-4674-97AC-0DF4E1B11F6D}" presName="horzTwo" presStyleCnt="0"/>
      <dgm:spPr/>
    </dgm:pt>
    <dgm:pt modelId="{F8EF905D-D3AF-4799-8565-609C07BC4E0E}" type="pres">
      <dgm:prSet presAssocID="{29E91B38-6072-4653-841B-7356429BC08B}" presName="vertThree" presStyleCnt="0"/>
      <dgm:spPr/>
    </dgm:pt>
    <dgm:pt modelId="{39A08F94-8B54-4BE5-BEE2-F2065660306C}" type="pres">
      <dgm:prSet presAssocID="{29E91B38-6072-4653-841B-7356429BC08B}" presName="txThree" presStyleLbl="node3" presStyleIdx="0" presStyleCnt="3">
        <dgm:presLayoutVars>
          <dgm:chPref val="3"/>
        </dgm:presLayoutVars>
      </dgm:prSet>
      <dgm:spPr/>
    </dgm:pt>
    <dgm:pt modelId="{B997C662-08B4-40E2-BE50-357FD275B440}" type="pres">
      <dgm:prSet presAssocID="{29E91B38-6072-4653-841B-7356429BC08B}" presName="horzThree" presStyleCnt="0"/>
      <dgm:spPr/>
    </dgm:pt>
    <dgm:pt modelId="{909AB30B-843B-4A52-A110-A8D959448DD0}" type="pres">
      <dgm:prSet presAssocID="{2AA947B3-EFBB-4E8B-AFEC-2D8E8EDFB448}" presName="sibSpaceThree" presStyleCnt="0"/>
      <dgm:spPr/>
    </dgm:pt>
    <dgm:pt modelId="{42367883-502F-4630-B182-2CF6C0060352}" type="pres">
      <dgm:prSet presAssocID="{7B06DED7-526C-4906-8489-2967B22D1D6B}" presName="vertThree" presStyleCnt="0"/>
      <dgm:spPr/>
    </dgm:pt>
    <dgm:pt modelId="{4206C005-1552-41D1-B40A-F319EFC19456}" type="pres">
      <dgm:prSet presAssocID="{7B06DED7-526C-4906-8489-2967B22D1D6B}" presName="txThree" presStyleLbl="node3" presStyleIdx="1" presStyleCnt="3">
        <dgm:presLayoutVars>
          <dgm:chPref val="3"/>
        </dgm:presLayoutVars>
      </dgm:prSet>
      <dgm:spPr/>
    </dgm:pt>
    <dgm:pt modelId="{E5093B16-CCCF-435F-8808-A278713EF54E}" type="pres">
      <dgm:prSet presAssocID="{7B06DED7-526C-4906-8489-2967B22D1D6B}" presName="horzThree" presStyleCnt="0"/>
      <dgm:spPr/>
    </dgm:pt>
    <dgm:pt modelId="{07F8A67A-D439-4CC5-AF9F-BFC5075361DE}" type="pres">
      <dgm:prSet presAssocID="{E6A001C3-C891-4C6F-AC22-5421DE127B4D}" presName="sibSpaceTwo" presStyleCnt="0"/>
      <dgm:spPr/>
    </dgm:pt>
    <dgm:pt modelId="{A9C3CB20-684D-4A04-B550-3B2672641DBB}" type="pres">
      <dgm:prSet presAssocID="{B10DE57E-9B97-4115-91C5-E1F7B0BB611E}" presName="vertTwo" presStyleCnt="0"/>
      <dgm:spPr/>
    </dgm:pt>
    <dgm:pt modelId="{07238EE0-67BD-4D46-8405-F9BCA95CDEFB}" type="pres">
      <dgm:prSet presAssocID="{B10DE57E-9B97-4115-91C5-E1F7B0BB611E}" presName="txTwo" presStyleLbl="node2" presStyleIdx="1" presStyleCnt="2">
        <dgm:presLayoutVars>
          <dgm:chPref val="3"/>
        </dgm:presLayoutVars>
      </dgm:prSet>
      <dgm:spPr/>
    </dgm:pt>
    <dgm:pt modelId="{FFFC4A70-DE2C-4C72-A36C-D24D20A0D333}" type="pres">
      <dgm:prSet presAssocID="{B10DE57E-9B97-4115-91C5-E1F7B0BB611E}" presName="parTransTwo" presStyleCnt="0"/>
      <dgm:spPr/>
    </dgm:pt>
    <dgm:pt modelId="{D5FA7C45-7E80-45A1-AD38-CA89C041E819}" type="pres">
      <dgm:prSet presAssocID="{B10DE57E-9B97-4115-91C5-E1F7B0BB611E}" presName="horzTwo" presStyleCnt="0"/>
      <dgm:spPr/>
    </dgm:pt>
    <dgm:pt modelId="{34D3FA1A-0231-4C03-B590-50750BD6C4B5}" type="pres">
      <dgm:prSet presAssocID="{BEB46BD4-9DC2-4E19-BA7A-974AFF8A020D}" presName="vertThree" presStyleCnt="0"/>
      <dgm:spPr/>
    </dgm:pt>
    <dgm:pt modelId="{2C0281EC-B07D-4910-A47A-EB149196B951}" type="pres">
      <dgm:prSet presAssocID="{BEB46BD4-9DC2-4E19-BA7A-974AFF8A020D}" presName="txThree" presStyleLbl="node3" presStyleIdx="2" presStyleCnt="3">
        <dgm:presLayoutVars>
          <dgm:chPref val="3"/>
        </dgm:presLayoutVars>
      </dgm:prSet>
      <dgm:spPr/>
    </dgm:pt>
    <dgm:pt modelId="{36069DE8-6D18-4116-9740-59C1A4FB686F}" type="pres">
      <dgm:prSet presAssocID="{BEB46BD4-9DC2-4E19-BA7A-974AFF8A020D}" presName="horzThree" presStyleCnt="0"/>
      <dgm:spPr/>
    </dgm:pt>
  </dgm:ptLst>
  <dgm:cxnLst>
    <dgm:cxn modelId="{508FA403-10EE-4922-B1A3-66FB8AF481AD}" type="presOf" srcId="{6913A122-A7CD-4A00-9E17-B9D615F44CBA}" destId="{49B7742B-9B91-4DCA-B834-D437D57BA0AF}" srcOrd="0" destOrd="0" presId="urn:microsoft.com/office/officeart/2005/8/layout/architecture"/>
    <dgm:cxn modelId="{1FF6D50D-F7E5-4202-BD72-CF74DCF4085A}" type="presOf" srcId="{B10DE57E-9B97-4115-91C5-E1F7B0BB611E}" destId="{07238EE0-67BD-4D46-8405-F9BCA95CDEFB}" srcOrd="0" destOrd="0" presId="urn:microsoft.com/office/officeart/2005/8/layout/architecture"/>
    <dgm:cxn modelId="{2A54D525-2580-41B7-B36D-DBFF91B0CA94}" srcId="{6913A122-A7CD-4A00-9E17-B9D615F44CBA}" destId="{B10DE57E-9B97-4115-91C5-E1F7B0BB611E}" srcOrd="1" destOrd="0" parTransId="{CB11B1FE-953D-4829-8FBB-46B4837AADF1}" sibTransId="{D3EF7FA9-B518-4E28-BFF9-7C31CAABC0A2}"/>
    <dgm:cxn modelId="{DB4B6433-89DC-47C8-B232-D65FED3B86D1}" type="presOf" srcId="{FAB7393F-F815-4664-A608-EC2BA5049906}" destId="{7D15F60B-BFC0-4A04-9D1A-9523BA515FF5}" srcOrd="0" destOrd="0" presId="urn:microsoft.com/office/officeart/2005/8/layout/architecture"/>
    <dgm:cxn modelId="{346D2D34-DD84-4CAB-B25D-90B5A8FF4C1A}" type="presOf" srcId="{08F7CC0C-5382-4674-97AC-0DF4E1B11F6D}" destId="{0453629B-208A-4AD6-A013-1B3B54F6C9C9}" srcOrd="0" destOrd="0" presId="urn:microsoft.com/office/officeart/2005/8/layout/architecture"/>
    <dgm:cxn modelId="{38B6285D-0EA6-4A1C-AA16-44D04A4AC94C}" srcId="{08F7CC0C-5382-4674-97AC-0DF4E1B11F6D}" destId="{7B06DED7-526C-4906-8489-2967B22D1D6B}" srcOrd="1" destOrd="0" parTransId="{C8BC5DB1-36CC-4AAB-9E7A-08389A793B87}" sibTransId="{93C30B81-7872-4726-B5C9-17A61E574207}"/>
    <dgm:cxn modelId="{A97F9D61-B420-4964-AA51-5BA5967113F1}" srcId="{08F7CC0C-5382-4674-97AC-0DF4E1B11F6D}" destId="{29E91B38-6072-4653-841B-7356429BC08B}" srcOrd="0" destOrd="0" parTransId="{120F2352-3528-4A3B-9A63-82573C3D1B1F}" sibTransId="{2AA947B3-EFBB-4E8B-AFEC-2D8E8EDFB448}"/>
    <dgm:cxn modelId="{D7DBBA88-8408-45AB-BE71-EF977D568BB3}" type="presOf" srcId="{7B06DED7-526C-4906-8489-2967B22D1D6B}" destId="{4206C005-1552-41D1-B40A-F319EFC19456}" srcOrd="0" destOrd="0" presId="urn:microsoft.com/office/officeart/2005/8/layout/architecture"/>
    <dgm:cxn modelId="{74517197-AA7C-40AE-ABDF-59A15177490C}" srcId="{FAB7393F-F815-4664-A608-EC2BA5049906}" destId="{6913A122-A7CD-4A00-9E17-B9D615F44CBA}" srcOrd="0" destOrd="0" parTransId="{0EC6117D-99A3-4509-A8DC-80310C8851C5}" sibTransId="{066B13AA-4299-4D5D-907A-403B70CCAC82}"/>
    <dgm:cxn modelId="{68EBFFA3-6590-4B7C-8FCE-F4C0410511E1}" srcId="{B10DE57E-9B97-4115-91C5-E1F7B0BB611E}" destId="{BEB46BD4-9DC2-4E19-BA7A-974AFF8A020D}" srcOrd="0" destOrd="0" parTransId="{4285D4EB-7455-47AC-8E15-09FD3BE6F557}" sibTransId="{BDA26ABF-D445-480A-B694-B292E3393DEC}"/>
    <dgm:cxn modelId="{263222CA-EEBF-4FA9-8916-DCC69542AB11}" type="presOf" srcId="{BEB46BD4-9DC2-4E19-BA7A-974AFF8A020D}" destId="{2C0281EC-B07D-4910-A47A-EB149196B951}" srcOrd="0" destOrd="0" presId="urn:microsoft.com/office/officeart/2005/8/layout/architecture"/>
    <dgm:cxn modelId="{5CE11FCE-93AC-4E16-A719-A6FD9B8C900B}" type="presOf" srcId="{29E91B38-6072-4653-841B-7356429BC08B}" destId="{39A08F94-8B54-4BE5-BEE2-F2065660306C}" srcOrd="0" destOrd="0" presId="urn:microsoft.com/office/officeart/2005/8/layout/architecture"/>
    <dgm:cxn modelId="{DCE93DD4-B288-4522-8770-7EE5F1DF4C79}" srcId="{6913A122-A7CD-4A00-9E17-B9D615F44CBA}" destId="{08F7CC0C-5382-4674-97AC-0DF4E1B11F6D}" srcOrd="0" destOrd="0" parTransId="{11828751-992F-4540-B5DF-88CE5DC8E114}" sibTransId="{E6A001C3-C891-4C6F-AC22-5421DE127B4D}"/>
    <dgm:cxn modelId="{088B4B1E-419F-42EC-8E44-9927D908EE64}" type="presParOf" srcId="{7D15F60B-BFC0-4A04-9D1A-9523BA515FF5}" destId="{83619AC3-215F-484E-BBD8-AC9675A782E2}" srcOrd="0" destOrd="0" presId="urn:microsoft.com/office/officeart/2005/8/layout/architecture"/>
    <dgm:cxn modelId="{ACA87052-A0FA-4496-8380-A3081FF86011}" type="presParOf" srcId="{83619AC3-215F-484E-BBD8-AC9675A782E2}" destId="{49B7742B-9B91-4DCA-B834-D437D57BA0AF}" srcOrd="0" destOrd="0" presId="urn:microsoft.com/office/officeart/2005/8/layout/architecture"/>
    <dgm:cxn modelId="{8A6908C3-FAD7-4C60-934E-E2AA2BEBF85F}" type="presParOf" srcId="{83619AC3-215F-484E-BBD8-AC9675A782E2}" destId="{E40EB90F-13EF-42B3-BBBA-2ED4F0B0D6D5}" srcOrd="1" destOrd="0" presId="urn:microsoft.com/office/officeart/2005/8/layout/architecture"/>
    <dgm:cxn modelId="{458C60DE-4007-4174-835A-C14ED18B77DB}" type="presParOf" srcId="{83619AC3-215F-484E-BBD8-AC9675A782E2}" destId="{2C04206C-DFCB-4F80-B50C-82DBD670CE26}" srcOrd="2" destOrd="0" presId="urn:microsoft.com/office/officeart/2005/8/layout/architecture"/>
    <dgm:cxn modelId="{331BD9B7-63F6-4658-8226-997110981B86}" type="presParOf" srcId="{2C04206C-DFCB-4F80-B50C-82DBD670CE26}" destId="{E92E972C-0324-4706-BE5C-1B76F85C1595}" srcOrd="0" destOrd="0" presId="urn:microsoft.com/office/officeart/2005/8/layout/architecture"/>
    <dgm:cxn modelId="{99ABDC39-749D-455E-A48D-A9C256EE3A52}" type="presParOf" srcId="{E92E972C-0324-4706-BE5C-1B76F85C1595}" destId="{0453629B-208A-4AD6-A013-1B3B54F6C9C9}" srcOrd="0" destOrd="0" presId="urn:microsoft.com/office/officeart/2005/8/layout/architecture"/>
    <dgm:cxn modelId="{FCD4E030-CB09-4057-8531-BE2924480A1D}" type="presParOf" srcId="{E92E972C-0324-4706-BE5C-1B76F85C1595}" destId="{C57A6108-58E2-4EE1-8656-E2BF064432EC}" srcOrd="1" destOrd="0" presId="urn:microsoft.com/office/officeart/2005/8/layout/architecture"/>
    <dgm:cxn modelId="{F1BB010E-54DE-4316-A325-DB3FBEF2631A}" type="presParOf" srcId="{E92E972C-0324-4706-BE5C-1B76F85C1595}" destId="{9B86914F-43EC-4AD5-8468-5487FAA559EB}" srcOrd="2" destOrd="0" presId="urn:microsoft.com/office/officeart/2005/8/layout/architecture"/>
    <dgm:cxn modelId="{218451CD-2E5B-406F-AABC-EF1F7A51117B}" type="presParOf" srcId="{9B86914F-43EC-4AD5-8468-5487FAA559EB}" destId="{F8EF905D-D3AF-4799-8565-609C07BC4E0E}" srcOrd="0" destOrd="0" presId="urn:microsoft.com/office/officeart/2005/8/layout/architecture"/>
    <dgm:cxn modelId="{B1A8352D-35FA-4EE3-A853-2B01B59F65A1}" type="presParOf" srcId="{F8EF905D-D3AF-4799-8565-609C07BC4E0E}" destId="{39A08F94-8B54-4BE5-BEE2-F2065660306C}" srcOrd="0" destOrd="0" presId="urn:microsoft.com/office/officeart/2005/8/layout/architecture"/>
    <dgm:cxn modelId="{D44822F4-CBBE-4015-AC04-D747AFD298C6}" type="presParOf" srcId="{F8EF905D-D3AF-4799-8565-609C07BC4E0E}" destId="{B997C662-08B4-40E2-BE50-357FD275B440}" srcOrd="1" destOrd="0" presId="urn:microsoft.com/office/officeart/2005/8/layout/architecture"/>
    <dgm:cxn modelId="{5D67EAB6-0D5C-4027-898F-B9C1BF728DE1}" type="presParOf" srcId="{9B86914F-43EC-4AD5-8468-5487FAA559EB}" destId="{909AB30B-843B-4A52-A110-A8D959448DD0}" srcOrd="1" destOrd="0" presId="urn:microsoft.com/office/officeart/2005/8/layout/architecture"/>
    <dgm:cxn modelId="{564F328D-E4D5-4155-9E21-DA6D1F23728E}" type="presParOf" srcId="{9B86914F-43EC-4AD5-8468-5487FAA559EB}" destId="{42367883-502F-4630-B182-2CF6C0060352}" srcOrd="2" destOrd="0" presId="urn:microsoft.com/office/officeart/2005/8/layout/architecture"/>
    <dgm:cxn modelId="{9F3B759D-CFC7-46DB-9F5E-6C2542368A0D}" type="presParOf" srcId="{42367883-502F-4630-B182-2CF6C0060352}" destId="{4206C005-1552-41D1-B40A-F319EFC19456}" srcOrd="0" destOrd="0" presId="urn:microsoft.com/office/officeart/2005/8/layout/architecture"/>
    <dgm:cxn modelId="{ED266EC6-DA96-482D-A9CC-1201BBB4CDEB}" type="presParOf" srcId="{42367883-502F-4630-B182-2CF6C0060352}" destId="{E5093B16-CCCF-435F-8808-A278713EF54E}" srcOrd="1" destOrd="0" presId="urn:microsoft.com/office/officeart/2005/8/layout/architecture"/>
    <dgm:cxn modelId="{13F99B76-F524-4EA2-9D53-B2EED7680452}" type="presParOf" srcId="{2C04206C-DFCB-4F80-B50C-82DBD670CE26}" destId="{07F8A67A-D439-4CC5-AF9F-BFC5075361DE}" srcOrd="1" destOrd="0" presId="urn:microsoft.com/office/officeart/2005/8/layout/architecture"/>
    <dgm:cxn modelId="{F4CC6380-6339-4DDC-BD54-D429A0D56A6D}" type="presParOf" srcId="{2C04206C-DFCB-4F80-B50C-82DBD670CE26}" destId="{A9C3CB20-684D-4A04-B550-3B2672641DBB}" srcOrd="2" destOrd="0" presId="urn:microsoft.com/office/officeart/2005/8/layout/architecture"/>
    <dgm:cxn modelId="{79A6B317-98AE-4A29-B5DE-89962798AECD}" type="presParOf" srcId="{A9C3CB20-684D-4A04-B550-3B2672641DBB}" destId="{07238EE0-67BD-4D46-8405-F9BCA95CDEFB}" srcOrd="0" destOrd="0" presId="urn:microsoft.com/office/officeart/2005/8/layout/architecture"/>
    <dgm:cxn modelId="{8B80BE52-FA4D-4F83-B7A6-8002F7CDEB44}" type="presParOf" srcId="{A9C3CB20-684D-4A04-B550-3B2672641DBB}" destId="{FFFC4A70-DE2C-4C72-A36C-D24D20A0D333}" srcOrd="1" destOrd="0" presId="urn:microsoft.com/office/officeart/2005/8/layout/architecture"/>
    <dgm:cxn modelId="{058956F0-E1EE-4E7C-A404-FBA5AF2603CA}" type="presParOf" srcId="{A9C3CB20-684D-4A04-B550-3B2672641DBB}" destId="{D5FA7C45-7E80-45A1-AD38-CA89C041E819}" srcOrd="2" destOrd="0" presId="urn:microsoft.com/office/officeart/2005/8/layout/architecture"/>
    <dgm:cxn modelId="{6C63B5A8-E1C0-48D7-8F84-DE2A38A69223}" type="presParOf" srcId="{D5FA7C45-7E80-45A1-AD38-CA89C041E819}" destId="{34D3FA1A-0231-4C03-B590-50750BD6C4B5}" srcOrd="0" destOrd="0" presId="urn:microsoft.com/office/officeart/2005/8/layout/architecture"/>
    <dgm:cxn modelId="{83FBF311-91C4-4643-8F2D-1F96D2E70708}" type="presParOf" srcId="{34D3FA1A-0231-4C03-B590-50750BD6C4B5}" destId="{2C0281EC-B07D-4910-A47A-EB149196B951}" srcOrd="0" destOrd="0" presId="urn:microsoft.com/office/officeart/2005/8/layout/architecture"/>
    <dgm:cxn modelId="{790035DD-2576-4E66-AC04-5A8D04E2E0A0}" type="presParOf" srcId="{34D3FA1A-0231-4C03-B590-50750BD6C4B5}" destId="{36069DE8-6D18-4116-9740-59C1A4FB686F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9F0F8D-B7C8-44CC-A38D-10B0C346B678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</dgm:pt>
    <dgm:pt modelId="{A38D1D7F-A961-49E6-9697-F96888619523}">
      <dgm:prSet phldrT="[Text]"/>
      <dgm:spPr/>
      <dgm:t>
        <a:bodyPr/>
        <a:lstStyle/>
        <a:p>
          <a:r>
            <a:rPr lang="en-US" dirty="0"/>
            <a:t>Assess impairments, preferences and strengths</a:t>
          </a:r>
        </a:p>
        <a:p>
          <a:r>
            <a:rPr lang="en-US" dirty="0">
              <a:solidFill>
                <a:srgbClr val="FF0000"/>
              </a:solidFill>
            </a:rPr>
            <a:t>Try to measure as objectively as possible</a:t>
          </a:r>
        </a:p>
      </dgm:t>
    </dgm:pt>
    <dgm:pt modelId="{45194454-B517-4EA7-97F4-4AD7E0CCE67E}" type="parTrans" cxnId="{11B902CB-EF4D-4D68-BF89-8E6B837B93EA}">
      <dgm:prSet/>
      <dgm:spPr/>
      <dgm:t>
        <a:bodyPr/>
        <a:lstStyle/>
        <a:p>
          <a:endParaRPr lang="en-US"/>
        </a:p>
      </dgm:t>
    </dgm:pt>
    <dgm:pt modelId="{0011A31E-11E2-4DDB-8A6E-A6DC7DC11F9F}" type="sibTrans" cxnId="{11B902CB-EF4D-4D68-BF89-8E6B837B93EA}">
      <dgm:prSet/>
      <dgm:spPr/>
      <dgm:t>
        <a:bodyPr/>
        <a:lstStyle/>
        <a:p>
          <a:endParaRPr lang="en-US"/>
        </a:p>
      </dgm:t>
    </dgm:pt>
    <dgm:pt modelId="{78D007F6-08B3-4861-9E8D-7471CCE950B2}">
      <dgm:prSet phldrT="[Text]"/>
      <dgm:spPr/>
      <dgm:t>
        <a:bodyPr/>
        <a:lstStyle/>
        <a:p>
          <a:r>
            <a:rPr lang="en-US" dirty="0"/>
            <a:t>Identify support needs</a:t>
          </a:r>
        </a:p>
        <a:p>
          <a:r>
            <a:rPr lang="en-US" dirty="0">
              <a:solidFill>
                <a:srgbClr val="FF0000"/>
              </a:solidFill>
            </a:rPr>
            <a:t>Involves judgement and balancing of multiple concerns (e.g., independence vs. safety)</a:t>
          </a:r>
        </a:p>
      </dgm:t>
    </dgm:pt>
    <dgm:pt modelId="{C86BD37B-EE5F-4E60-8319-AE357760BE9C}" type="parTrans" cxnId="{48A740F8-CBAA-49F5-9D1A-5EC42BEFF609}">
      <dgm:prSet/>
      <dgm:spPr/>
      <dgm:t>
        <a:bodyPr/>
        <a:lstStyle/>
        <a:p>
          <a:endParaRPr lang="en-US"/>
        </a:p>
      </dgm:t>
    </dgm:pt>
    <dgm:pt modelId="{210DA362-1364-4D1D-A425-492FE6AEB7E1}" type="sibTrans" cxnId="{48A740F8-CBAA-49F5-9D1A-5EC42BEFF609}">
      <dgm:prSet/>
      <dgm:spPr/>
      <dgm:t>
        <a:bodyPr/>
        <a:lstStyle/>
        <a:p>
          <a:endParaRPr lang="en-US"/>
        </a:p>
      </dgm:t>
    </dgm:pt>
    <dgm:pt modelId="{B66FF111-86C0-4B91-BA18-93D62A5D2C77}">
      <dgm:prSet phldrT="[Text]"/>
      <dgm:spPr/>
      <dgm:t>
        <a:bodyPr/>
        <a:lstStyle/>
        <a:p>
          <a:r>
            <a:rPr lang="en-US" dirty="0"/>
            <a:t>Determine how to provide supports</a:t>
          </a:r>
        </a:p>
        <a:p>
          <a:r>
            <a:rPr lang="en-US" dirty="0">
              <a:solidFill>
                <a:srgbClr val="FF0000"/>
              </a:solidFill>
            </a:rPr>
            <a:t>Involves reconciling available resources, preferences, regulatory limitations, etc.</a:t>
          </a:r>
        </a:p>
      </dgm:t>
    </dgm:pt>
    <dgm:pt modelId="{378DD2BC-A91B-451F-B97E-1FB634A69C63}" type="parTrans" cxnId="{F08A75A7-9128-4951-93EE-54F97A9B5387}">
      <dgm:prSet/>
      <dgm:spPr/>
      <dgm:t>
        <a:bodyPr/>
        <a:lstStyle/>
        <a:p>
          <a:endParaRPr lang="en-US"/>
        </a:p>
      </dgm:t>
    </dgm:pt>
    <dgm:pt modelId="{D974C7A4-4ED8-42D6-BDEA-1C1B813D6075}" type="sibTrans" cxnId="{F08A75A7-9128-4951-93EE-54F97A9B5387}">
      <dgm:prSet/>
      <dgm:spPr/>
      <dgm:t>
        <a:bodyPr/>
        <a:lstStyle/>
        <a:p>
          <a:endParaRPr lang="en-US"/>
        </a:p>
      </dgm:t>
    </dgm:pt>
    <dgm:pt modelId="{D06B6715-C4C1-4E75-8BAF-F8C3D349F0CC}" type="pres">
      <dgm:prSet presAssocID="{009F0F8D-B7C8-44CC-A38D-10B0C346B678}" presName="CompostProcess" presStyleCnt="0">
        <dgm:presLayoutVars>
          <dgm:dir/>
          <dgm:resizeHandles val="exact"/>
        </dgm:presLayoutVars>
      </dgm:prSet>
      <dgm:spPr/>
    </dgm:pt>
    <dgm:pt modelId="{DBD6D266-B62A-4B22-9A1D-289FC31CA44C}" type="pres">
      <dgm:prSet presAssocID="{009F0F8D-B7C8-44CC-A38D-10B0C346B678}" presName="arrow" presStyleLbl="bgShp" presStyleIdx="0" presStyleCnt="1" custLinFactNeighborX="-359" custLinFactNeighborY="-6484"/>
      <dgm:spPr/>
    </dgm:pt>
    <dgm:pt modelId="{44640A5A-C293-4FC1-82FB-8BA0D85B57BD}" type="pres">
      <dgm:prSet presAssocID="{009F0F8D-B7C8-44CC-A38D-10B0C346B678}" presName="linearProcess" presStyleCnt="0"/>
      <dgm:spPr/>
    </dgm:pt>
    <dgm:pt modelId="{43F8413C-FE5E-4817-B978-DEC669DF405A}" type="pres">
      <dgm:prSet presAssocID="{A38D1D7F-A961-49E6-9697-F96888619523}" presName="textNode" presStyleLbl="node1" presStyleIdx="0" presStyleCnt="3">
        <dgm:presLayoutVars>
          <dgm:bulletEnabled val="1"/>
        </dgm:presLayoutVars>
      </dgm:prSet>
      <dgm:spPr/>
    </dgm:pt>
    <dgm:pt modelId="{B708FB08-2BC5-4FBF-864E-2BE93A16E340}" type="pres">
      <dgm:prSet presAssocID="{0011A31E-11E2-4DDB-8A6E-A6DC7DC11F9F}" presName="sibTrans" presStyleCnt="0"/>
      <dgm:spPr/>
    </dgm:pt>
    <dgm:pt modelId="{F916D0A4-F34B-4AC4-8762-82BFA1CA734D}" type="pres">
      <dgm:prSet presAssocID="{78D007F6-08B3-4861-9E8D-7471CCE950B2}" presName="textNode" presStyleLbl="node1" presStyleIdx="1" presStyleCnt="3">
        <dgm:presLayoutVars>
          <dgm:bulletEnabled val="1"/>
        </dgm:presLayoutVars>
      </dgm:prSet>
      <dgm:spPr/>
    </dgm:pt>
    <dgm:pt modelId="{DCFA682A-38E8-4741-8657-C257D37EF8E8}" type="pres">
      <dgm:prSet presAssocID="{210DA362-1364-4D1D-A425-492FE6AEB7E1}" presName="sibTrans" presStyleCnt="0"/>
      <dgm:spPr/>
    </dgm:pt>
    <dgm:pt modelId="{52B3EB09-3CA5-43B8-B605-0F979697037A}" type="pres">
      <dgm:prSet presAssocID="{B66FF111-86C0-4B91-BA18-93D62A5D2C7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D2AFE5B-E94B-4DED-966D-189C1509E1A2}" type="presOf" srcId="{A38D1D7F-A961-49E6-9697-F96888619523}" destId="{43F8413C-FE5E-4817-B978-DEC669DF405A}" srcOrd="0" destOrd="0" presId="urn:microsoft.com/office/officeart/2005/8/layout/hProcess9"/>
    <dgm:cxn modelId="{0132A67E-910F-4CEB-B829-6ED0B37AC3F6}" type="presOf" srcId="{B66FF111-86C0-4B91-BA18-93D62A5D2C77}" destId="{52B3EB09-3CA5-43B8-B605-0F979697037A}" srcOrd="0" destOrd="0" presId="urn:microsoft.com/office/officeart/2005/8/layout/hProcess9"/>
    <dgm:cxn modelId="{D6D6EDA1-3ACC-4E6A-8541-FBB525DDE4AE}" type="presOf" srcId="{78D007F6-08B3-4861-9E8D-7471CCE950B2}" destId="{F916D0A4-F34B-4AC4-8762-82BFA1CA734D}" srcOrd="0" destOrd="0" presId="urn:microsoft.com/office/officeart/2005/8/layout/hProcess9"/>
    <dgm:cxn modelId="{2CEA0CA7-1F52-4D36-A45F-FFF38936E017}" type="presOf" srcId="{009F0F8D-B7C8-44CC-A38D-10B0C346B678}" destId="{D06B6715-C4C1-4E75-8BAF-F8C3D349F0CC}" srcOrd="0" destOrd="0" presId="urn:microsoft.com/office/officeart/2005/8/layout/hProcess9"/>
    <dgm:cxn modelId="{F08A75A7-9128-4951-93EE-54F97A9B5387}" srcId="{009F0F8D-B7C8-44CC-A38D-10B0C346B678}" destId="{B66FF111-86C0-4B91-BA18-93D62A5D2C77}" srcOrd="2" destOrd="0" parTransId="{378DD2BC-A91B-451F-B97E-1FB634A69C63}" sibTransId="{D974C7A4-4ED8-42D6-BDEA-1C1B813D6075}"/>
    <dgm:cxn modelId="{11B902CB-EF4D-4D68-BF89-8E6B837B93EA}" srcId="{009F0F8D-B7C8-44CC-A38D-10B0C346B678}" destId="{A38D1D7F-A961-49E6-9697-F96888619523}" srcOrd="0" destOrd="0" parTransId="{45194454-B517-4EA7-97F4-4AD7E0CCE67E}" sibTransId="{0011A31E-11E2-4DDB-8A6E-A6DC7DC11F9F}"/>
    <dgm:cxn modelId="{48A740F8-CBAA-49F5-9D1A-5EC42BEFF609}" srcId="{009F0F8D-B7C8-44CC-A38D-10B0C346B678}" destId="{78D007F6-08B3-4861-9E8D-7471CCE950B2}" srcOrd="1" destOrd="0" parTransId="{C86BD37B-EE5F-4E60-8319-AE357760BE9C}" sibTransId="{210DA362-1364-4D1D-A425-492FE6AEB7E1}"/>
    <dgm:cxn modelId="{BE9E7B65-CBA6-4865-971E-141B0FB10CBA}" type="presParOf" srcId="{D06B6715-C4C1-4E75-8BAF-F8C3D349F0CC}" destId="{DBD6D266-B62A-4B22-9A1D-289FC31CA44C}" srcOrd="0" destOrd="0" presId="urn:microsoft.com/office/officeart/2005/8/layout/hProcess9"/>
    <dgm:cxn modelId="{12D7A188-485B-4856-835F-3D3AC941401F}" type="presParOf" srcId="{D06B6715-C4C1-4E75-8BAF-F8C3D349F0CC}" destId="{44640A5A-C293-4FC1-82FB-8BA0D85B57BD}" srcOrd="1" destOrd="0" presId="urn:microsoft.com/office/officeart/2005/8/layout/hProcess9"/>
    <dgm:cxn modelId="{3240C300-12B6-4695-BB48-9C34A4BB25EA}" type="presParOf" srcId="{44640A5A-C293-4FC1-82FB-8BA0D85B57BD}" destId="{43F8413C-FE5E-4817-B978-DEC669DF405A}" srcOrd="0" destOrd="0" presId="urn:microsoft.com/office/officeart/2005/8/layout/hProcess9"/>
    <dgm:cxn modelId="{11111BCB-C708-4AF5-B133-F5749FCEEA60}" type="presParOf" srcId="{44640A5A-C293-4FC1-82FB-8BA0D85B57BD}" destId="{B708FB08-2BC5-4FBF-864E-2BE93A16E340}" srcOrd="1" destOrd="0" presId="urn:microsoft.com/office/officeart/2005/8/layout/hProcess9"/>
    <dgm:cxn modelId="{F1B20969-C1DE-4869-88FE-33E3AA9BA4DE}" type="presParOf" srcId="{44640A5A-C293-4FC1-82FB-8BA0D85B57BD}" destId="{F916D0A4-F34B-4AC4-8762-82BFA1CA734D}" srcOrd="2" destOrd="0" presId="urn:microsoft.com/office/officeart/2005/8/layout/hProcess9"/>
    <dgm:cxn modelId="{DE46F8B7-11B5-464D-9094-F40C487A8E74}" type="presParOf" srcId="{44640A5A-C293-4FC1-82FB-8BA0D85B57BD}" destId="{DCFA682A-38E8-4741-8657-C257D37EF8E8}" srcOrd="3" destOrd="0" presId="urn:microsoft.com/office/officeart/2005/8/layout/hProcess9"/>
    <dgm:cxn modelId="{B6E5633D-B3F7-465F-889C-511B3BE0C653}" type="presParOf" srcId="{44640A5A-C293-4FC1-82FB-8BA0D85B57BD}" destId="{52B3EB09-3CA5-43B8-B605-0F979697037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3D1EBB-E55C-4BA5-90D3-AE8E2048F9E9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5E9DF8F6-F6CB-4827-B561-A1835A200FD2}">
      <dgm:prSet phldrT="[Text]"/>
      <dgm:spPr/>
      <dgm:t>
        <a:bodyPr/>
        <a:lstStyle/>
        <a:p>
          <a:r>
            <a:rPr lang="en-US" dirty="0"/>
            <a:t>Should have same outcome every time </a:t>
          </a:r>
        </a:p>
      </dgm:t>
    </dgm:pt>
    <dgm:pt modelId="{15D4214C-A718-45E3-8227-67D2D35B1B08}" type="parTrans" cxnId="{A9BE8696-983D-4BDB-9419-A3CD1F452F0A}">
      <dgm:prSet/>
      <dgm:spPr/>
      <dgm:t>
        <a:bodyPr/>
        <a:lstStyle/>
        <a:p>
          <a:endParaRPr lang="en-US"/>
        </a:p>
      </dgm:t>
    </dgm:pt>
    <dgm:pt modelId="{10C92DD4-BF9E-4A4B-AE17-38E1E923E8AD}" type="sibTrans" cxnId="{A9BE8696-983D-4BDB-9419-A3CD1F452F0A}">
      <dgm:prSet/>
      <dgm:spPr/>
      <dgm:t>
        <a:bodyPr/>
        <a:lstStyle/>
        <a:p>
          <a:endParaRPr lang="en-US"/>
        </a:p>
      </dgm:t>
    </dgm:pt>
    <dgm:pt modelId="{5C687756-92BC-4C94-843B-89FFD34D38B1}">
      <dgm:prSet phldrT="[Text]"/>
      <dgm:spPr/>
      <dgm:t>
        <a:bodyPr/>
        <a:lstStyle/>
        <a:p>
          <a:r>
            <a:rPr lang="en-US" dirty="0"/>
            <a:t>Some variance in outcomes based on relationships and beliefs</a:t>
          </a:r>
        </a:p>
      </dgm:t>
    </dgm:pt>
    <dgm:pt modelId="{54DECEC4-402B-4960-9B82-14C96B6460D9}" type="parTrans" cxnId="{8DA8A968-7AAE-4FEB-AEC7-F51E098B6C3E}">
      <dgm:prSet/>
      <dgm:spPr/>
      <dgm:t>
        <a:bodyPr/>
        <a:lstStyle/>
        <a:p>
          <a:endParaRPr lang="en-US"/>
        </a:p>
      </dgm:t>
    </dgm:pt>
    <dgm:pt modelId="{3FEA2223-492D-4A01-8403-1686C2143B26}" type="sibTrans" cxnId="{8DA8A968-7AAE-4FEB-AEC7-F51E098B6C3E}">
      <dgm:prSet/>
      <dgm:spPr/>
      <dgm:t>
        <a:bodyPr/>
        <a:lstStyle/>
        <a:p>
          <a:endParaRPr lang="en-US"/>
        </a:p>
      </dgm:t>
    </dgm:pt>
    <dgm:pt modelId="{D5848874-DA63-4FE3-A12F-12BE049D1172}">
      <dgm:prSet phldrT="[Text]"/>
      <dgm:spPr/>
      <dgm:t>
        <a:bodyPr/>
        <a:lstStyle/>
        <a:p>
          <a:r>
            <a:rPr lang="en-US" dirty="0"/>
            <a:t>Greater variance because of relationship/beliefs and different capabilities, resources, etc. of CM</a:t>
          </a:r>
        </a:p>
      </dgm:t>
    </dgm:pt>
    <dgm:pt modelId="{ACDFFA22-7E89-4279-9A25-FDB1BA178669}" type="parTrans" cxnId="{AC859392-1131-46D0-A49B-EF752B89DF11}">
      <dgm:prSet/>
      <dgm:spPr/>
      <dgm:t>
        <a:bodyPr/>
        <a:lstStyle/>
        <a:p>
          <a:endParaRPr lang="en-US"/>
        </a:p>
      </dgm:t>
    </dgm:pt>
    <dgm:pt modelId="{9EBE31BB-3C31-4E5D-B493-B2009B9535EE}" type="sibTrans" cxnId="{AC859392-1131-46D0-A49B-EF752B89DF11}">
      <dgm:prSet/>
      <dgm:spPr/>
      <dgm:t>
        <a:bodyPr/>
        <a:lstStyle/>
        <a:p>
          <a:endParaRPr lang="en-US"/>
        </a:p>
      </dgm:t>
    </dgm:pt>
    <dgm:pt modelId="{F8A51BA2-F1C1-42A6-9346-200ADD1A2EF0}" type="pres">
      <dgm:prSet presAssocID="{DF3D1EBB-E55C-4BA5-90D3-AE8E2048F9E9}" presName="Name0" presStyleCnt="0">
        <dgm:presLayoutVars>
          <dgm:dir/>
          <dgm:animLvl val="lvl"/>
          <dgm:resizeHandles val="exact"/>
        </dgm:presLayoutVars>
      </dgm:prSet>
      <dgm:spPr/>
    </dgm:pt>
    <dgm:pt modelId="{E6FB41E8-D3E4-41E0-9A83-625E37BAA249}" type="pres">
      <dgm:prSet presAssocID="{5E9DF8F6-F6CB-4827-B561-A1835A200FD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3D32D89-CAB8-485E-8FCF-667938295B06}" type="pres">
      <dgm:prSet presAssocID="{10C92DD4-BF9E-4A4B-AE17-38E1E923E8AD}" presName="parTxOnlySpace" presStyleCnt="0"/>
      <dgm:spPr/>
    </dgm:pt>
    <dgm:pt modelId="{FEE6D546-9E26-4BED-9A39-F285D2F45664}" type="pres">
      <dgm:prSet presAssocID="{5C687756-92BC-4C94-843B-89FFD34D38B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E498259-D129-43DA-A3A8-D51EF08E705E}" type="pres">
      <dgm:prSet presAssocID="{3FEA2223-492D-4A01-8403-1686C2143B26}" presName="parTxOnlySpace" presStyleCnt="0"/>
      <dgm:spPr/>
    </dgm:pt>
    <dgm:pt modelId="{623CEF91-1FBC-4638-A44E-C51B6A0F2BF6}" type="pres">
      <dgm:prSet presAssocID="{D5848874-DA63-4FE3-A12F-12BE049D117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277D311-C386-43F6-8754-8AC941E1AA20}" type="presOf" srcId="{D5848874-DA63-4FE3-A12F-12BE049D1172}" destId="{623CEF91-1FBC-4638-A44E-C51B6A0F2BF6}" srcOrd="0" destOrd="0" presId="urn:microsoft.com/office/officeart/2005/8/layout/chevron1"/>
    <dgm:cxn modelId="{8DA8A968-7AAE-4FEB-AEC7-F51E098B6C3E}" srcId="{DF3D1EBB-E55C-4BA5-90D3-AE8E2048F9E9}" destId="{5C687756-92BC-4C94-843B-89FFD34D38B1}" srcOrd="1" destOrd="0" parTransId="{54DECEC4-402B-4960-9B82-14C96B6460D9}" sibTransId="{3FEA2223-492D-4A01-8403-1686C2143B26}"/>
    <dgm:cxn modelId="{0ACF7A75-3DDE-4F5A-82D0-D6AF9D4A53A0}" type="presOf" srcId="{5C687756-92BC-4C94-843B-89FFD34D38B1}" destId="{FEE6D546-9E26-4BED-9A39-F285D2F45664}" srcOrd="0" destOrd="0" presId="urn:microsoft.com/office/officeart/2005/8/layout/chevron1"/>
    <dgm:cxn modelId="{AF51D590-0C37-4C4F-A07E-37BECABC093B}" type="presOf" srcId="{DF3D1EBB-E55C-4BA5-90D3-AE8E2048F9E9}" destId="{F8A51BA2-F1C1-42A6-9346-200ADD1A2EF0}" srcOrd="0" destOrd="0" presId="urn:microsoft.com/office/officeart/2005/8/layout/chevron1"/>
    <dgm:cxn modelId="{AC859392-1131-46D0-A49B-EF752B89DF11}" srcId="{DF3D1EBB-E55C-4BA5-90D3-AE8E2048F9E9}" destId="{D5848874-DA63-4FE3-A12F-12BE049D1172}" srcOrd="2" destOrd="0" parTransId="{ACDFFA22-7E89-4279-9A25-FDB1BA178669}" sibTransId="{9EBE31BB-3C31-4E5D-B493-B2009B9535EE}"/>
    <dgm:cxn modelId="{A9BE8696-983D-4BDB-9419-A3CD1F452F0A}" srcId="{DF3D1EBB-E55C-4BA5-90D3-AE8E2048F9E9}" destId="{5E9DF8F6-F6CB-4827-B561-A1835A200FD2}" srcOrd="0" destOrd="0" parTransId="{15D4214C-A718-45E3-8227-67D2D35B1B08}" sibTransId="{10C92DD4-BF9E-4A4B-AE17-38E1E923E8AD}"/>
    <dgm:cxn modelId="{5F9634DC-AFA3-4E80-B365-4EF09744E388}" type="presOf" srcId="{5E9DF8F6-F6CB-4827-B561-A1835A200FD2}" destId="{E6FB41E8-D3E4-41E0-9A83-625E37BAA249}" srcOrd="0" destOrd="0" presId="urn:microsoft.com/office/officeart/2005/8/layout/chevron1"/>
    <dgm:cxn modelId="{CB9AB9CC-547B-4BC9-9F13-6EDF674F8728}" type="presParOf" srcId="{F8A51BA2-F1C1-42A6-9346-200ADD1A2EF0}" destId="{E6FB41E8-D3E4-41E0-9A83-625E37BAA249}" srcOrd="0" destOrd="0" presId="urn:microsoft.com/office/officeart/2005/8/layout/chevron1"/>
    <dgm:cxn modelId="{017B3E60-147C-4D09-8EE9-22CEA6A3B9F4}" type="presParOf" srcId="{F8A51BA2-F1C1-42A6-9346-200ADD1A2EF0}" destId="{C3D32D89-CAB8-485E-8FCF-667938295B06}" srcOrd="1" destOrd="0" presId="urn:microsoft.com/office/officeart/2005/8/layout/chevron1"/>
    <dgm:cxn modelId="{204A80FA-E98B-4A46-9560-0FA9AF6C230A}" type="presParOf" srcId="{F8A51BA2-F1C1-42A6-9346-200ADD1A2EF0}" destId="{FEE6D546-9E26-4BED-9A39-F285D2F45664}" srcOrd="2" destOrd="0" presId="urn:microsoft.com/office/officeart/2005/8/layout/chevron1"/>
    <dgm:cxn modelId="{59C8E0EE-2A3F-4CBE-A5D3-E2FA10D9257A}" type="presParOf" srcId="{F8A51BA2-F1C1-42A6-9346-200ADD1A2EF0}" destId="{AE498259-D129-43DA-A3A8-D51EF08E705E}" srcOrd="3" destOrd="0" presId="urn:microsoft.com/office/officeart/2005/8/layout/chevron1"/>
    <dgm:cxn modelId="{AD794B2A-D543-4083-809D-D0748796B2DD}" type="presParOf" srcId="{F8A51BA2-F1C1-42A6-9346-200ADD1A2EF0}" destId="{623CEF91-1FBC-4638-A44E-C51B6A0F2BF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B2E59-ADF4-4AAC-8704-901D39DAF52F}">
      <dsp:nvSpPr>
        <dsp:cNvPr id="0" name=""/>
        <dsp:cNvSpPr/>
      </dsp:nvSpPr>
      <dsp:spPr>
        <a:xfrm>
          <a:off x="0" y="0"/>
          <a:ext cx="8036877" cy="1611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Collect information</a:t>
          </a:r>
        </a:p>
      </dsp:txBody>
      <dsp:txXfrm>
        <a:off x="47203" y="47203"/>
        <a:ext cx="6371132" cy="1517224"/>
      </dsp:txXfrm>
    </dsp:sp>
    <dsp:sp modelId="{847E825E-C807-4BD5-A51F-870DE3E426C9}">
      <dsp:nvSpPr>
        <dsp:cNvPr id="0" name=""/>
        <dsp:cNvSpPr/>
      </dsp:nvSpPr>
      <dsp:spPr>
        <a:xfrm>
          <a:off x="1418272" y="1969770"/>
          <a:ext cx="8036877" cy="1611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Make Decisions</a:t>
          </a:r>
        </a:p>
      </dsp:txBody>
      <dsp:txXfrm>
        <a:off x="1465475" y="2016973"/>
        <a:ext cx="5476639" cy="1517224"/>
      </dsp:txXfrm>
    </dsp:sp>
    <dsp:sp modelId="{A78228EC-DCC1-4787-8976-1E001E5046D3}">
      <dsp:nvSpPr>
        <dsp:cNvPr id="0" name=""/>
        <dsp:cNvSpPr/>
      </dsp:nvSpPr>
      <dsp:spPr>
        <a:xfrm>
          <a:off x="6989318" y="1266920"/>
          <a:ext cx="1047559" cy="10475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7225019" y="1266920"/>
        <a:ext cx="576157" cy="788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55BAD-0F65-4DD8-844A-2A76D7FD081B}">
      <dsp:nvSpPr>
        <dsp:cNvPr id="0" name=""/>
        <dsp:cNvSpPr/>
      </dsp:nvSpPr>
      <dsp:spPr>
        <a:xfrm>
          <a:off x="805659" y="0"/>
          <a:ext cx="8036877" cy="3581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B4126-95B9-4820-AB6C-2CB937A349B8}">
      <dsp:nvSpPr>
        <dsp:cNvPr id="0" name=""/>
        <dsp:cNvSpPr/>
      </dsp:nvSpPr>
      <dsp:spPr>
        <a:xfrm>
          <a:off x="320404" y="1074420"/>
          <a:ext cx="2836545" cy="143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Clarify Decisions</a:t>
          </a:r>
        </a:p>
      </dsp:txBody>
      <dsp:txXfrm>
        <a:off x="390336" y="1144352"/>
        <a:ext cx="2696681" cy="1292696"/>
      </dsp:txXfrm>
    </dsp:sp>
    <dsp:sp modelId="{59C66886-F000-479F-93B3-AB34930A99B9}">
      <dsp:nvSpPr>
        <dsp:cNvPr id="0" name=""/>
        <dsp:cNvSpPr/>
      </dsp:nvSpPr>
      <dsp:spPr>
        <a:xfrm>
          <a:off x="3309302" y="1074420"/>
          <a:ext cx="2836545" cy="143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ID Info Needed to Support Decisions</a:t>
          </a:r>
        </a:p>
      </dsp:txBody>
      <dsp:txXfrm>
        <a:off x="3379234" y="1144352"/>
        <a:ext cx="2696681" cy="1292696"/>
      </dsp:txXfrm>
    </dsp:sp>
    <dsp:sp modelId="{0F8CC3B4-5705-4A30-B13C-D367B0D48FEA}">
      <dsp:nvSpPr>
        <dsp:cNvPr id="0" name=""/>
        <dsp:cNvSpPr/>
      </dsp:nvSpPr>
      <dsp:spPr>
        <a:xfrm>
          <a:off x="6298200" y="1074420"/>
          <a:ext cx="2836545" cy="143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Design Assessment Process</a:t>
          </a:r>
        </a:p>
      </dsp:txBody>
      <dsp:txXfrm>
        <a:off x="6368132" y="1144352"/>
        <a:ext cx="2696681" cy="1292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7742B-9B91-4DCA-B834-D437D57BA0AF}">
      <dsp:nvSpPr>
        <dsp:cNvPr id="0" name=""/>
        <dsp:cNvSpPr/>
      </dsp:nvSpPr>
      <dsp:spPr>
        <a:xfrm>
          <a:off x="1084" y="2494233"/>
          <a:ext cx="9452980" cy="108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should be in the Support Plan?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Last slide has suggestions (will review if we have time)</a:t>
          </a:r>
        </a:p>
      </dsp:txBody>
      <dsp:txXfrm>
        <a:off x="32891" y="2526040"/>
        <a:ext cx="9389366" cy="1022347"/>
      </dsp:txXfrm>
    </dsp:sp>
    <dsp:sp modelId="{0453629B-208A-4AD6-A013-1B3B54F6C9C9}">
      <dsp:nvSpPr>
        <dsp:cNvPr id="0" name=""/>
        <dsp:cNvSpPr/>
      </dsp:nvSpPr>
      <dsp:spPr>
        <a:xfrm>
          <a:off x="1084" y="1247719"/>
          <a:ext cx="6174979" cy="108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Process and plan person-centered?</a:t>
          </a:r>
        </a:p>
      </dsp:txBody>
      <dsp:txXfrm>
        <a:off x="32891" y="1279526"/>
        <a:ext cx="6111365" cy="1022347"/>
      </dsp:txXfrm>
    </dsp:sp>
    <dsp:sp modelId="{39A08F94-8B54-4BE5-BEE2-F2065660306C}">
      <dsp:nvSpPr>
        <dsp:cNvPr id="0" name=""/>
        <dsp:cNvSpPr/>
      </dsp:nvSpPr>
      <dsp:spPr>
        <a:xfrm>
          <a:off x="1084" y="1204"/>
          <a:ext cx="3023985" cy="108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Eligible?</a:t>
          </a:r>
        </a:p>
      </dsp:txBody>
      <dsp:txXfrm>
        <a:off x="32891" y="33011"/>
        <a:ext cx="2960371" cy="1022347"/>
      </dsp:txXfrm>
    </dsp:sp>
    <dsp:sp modelId="{4206C005-1552-41D1-B40A-F319EFC19456}">
      <dsp:nvSpPr>
        <dsp:cNvPr id="0" name=""/>
        <dsp:cNvSpPr/>
      </dsp:nvSpPr>
      <dsp:spPr>
        <a:xfrm>
          <a:off x="3152078" y="1204"/>
          <a:ext cx="3023985" cy="108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Complying with rules?</a:t>
          </a:r>
        </a:p>
      </dsp:txBody>
      <dsp:txXfrm>
        <a:off x="3183885" y="33011"/>
        <a:ext cx="2960371" cy="1022347"/>
      </dsp:txXfrm>
    </dsp:sp>
    <dsp:sp modelId="{07238EE0-67BD-4D46-8405-F9BCA95CDEFB}">
      <dsp:nvSpPr>
        <dsp:cNvPr id="0" name=""/>
        <dsp:cNvSpPr/>
      </dsp:nvSpPr>
      <dsp:spPr>
        <a:xfrm>
          <a:off x="6430079" y="1247719"/>
          <a:ext cx="3023985" cy="108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Are supports working?</a:t>
          </a:r>
        </a:p>
      </dsp:txBody>
      <dsp:txXfrm>
        <a:off x="6461886" y="1279526"/>
        <a:ext cx="2960371" cy="1022347"/>
      </dsp:txXfrm>
    </dsp:sp>
    <dsp:sp modelId="{2C0281EC-B07D-4910-A47A-EB149196B951}">
      <dsp:nvSpPr>
        <dsp:cNvPr id="0" name=""/>
        <dsp:cNvSpPr/>
      </dsp:nvSpPr>
      <dsp:spPr>
        <a:xfrm>
          <a:off x="6430079" y="1204"/>
          <a:ext cx="3023985" cy="1085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How much money?</a:t>
          </a:r>
        </a:p>
      </dsp:txBody>
      <dsp:txXfrm>
        <a:off x="6461886" y="33011"/>
        <a:ext cx="2960371" cy="10223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6D266-B62A-4B22-9A1D-289FC31CA44C}">
      <dsp:nvSpPr>
        <dsp:cNvPr id="0" name=""/>
        <dsp:cNvSpPr/>
      </dsp:nvSpPr>
      <dsp:spPr>
        <a:xfrm>
          <a:off x="605019" y="0"/>
          <a:ext cx="7147702" cy="418340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8413C-FE5E-4817-B978-DEC669DF405A}">
      <dsp:nvSpPr>
        <dsp:cNvPr id="0" name=""/>
        <dsp:cNvSpPr/>
      </dsp:nvSpPr>
      <dsp:spPr>
        <a:xfrm>
          <a:off x="284955" y="1255021"/>
          <a:ext cx="2522718" cy="16733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Assess impairments, preferences and strengths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Try to measure as objectively as possible</a:t>
          </a:r>
        </a:p>
      </dsp:txBody>
      <dsp:txXfrm>
        <a:off x="366642" y="1336708"/>
        <a:ext cx="2359344" cy="1509987"/>
      </dsp:txXfrm>
    </dsp:sp>
    <dsp:sp modelId="{F916D0A4-F34B-4AC4-8762-82BFA1CA734D}">
      <dsp:nvSpPr>
        <dsp:cNvPr id="0" name=""/>
        <dsp:cNvSpPr/>
      </dsp:nvSpPr>
      <dsp:spPr>
        <a:xfrm>
          <a:off x="2943171" y="1255021"/>
          <a:ext cx="2522718" cy="16733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Identify support needs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Involves judgement and balancing of multiple concerns (e.g., independence vs. safety)</a:t>
          </a:r>
        </a:p>
      </dsp:txBody>
      <dsp:txXfrm>
        <a:off x="3024858" y="1336708"/>
        <a:ext cx="2359344" cy="1509987"/>
      </dsp:txXfrm>
    </dsp:sp>
    <dsp:sp modelId="{52B3EB09-3CA5-43B8-B605-0F979697037A}">
      <dsp:nvSpPr>
        <dsp:cNvPr id="0" name=""/>
        <dsp:cNvSpPr/>
      </dsp:nvSpPr>
      <dsp:spPr>
        <a:xfrm>
          <a:off x="5601387" y="1255021"/>
          <a:ext cx="2522718" cy="16733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Determine how to provide supports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</a:rPr>
            <a:t>Involves reconciling available resources, preferences, regulatory limitations, etc.</a:t>
          </a:r>
        </a:p>
      </dsp:txBody>
      <dsp:txXfrm>
        <a:off x="5683074" y="1336708"/>
        <a:ext cx="2359344" cy="1509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B41E8-D3E4-41E0-9A83-625E37BAA249}">
      <dsp:nvSpPr>
        <dsp:cNvPr id="0" name=""/>
        <dsp:cNvSpPr/>
      </dsp:nvSpPr>
      <dsp:spPr>
        <a:xfrm>
          <a:off x="2412" y="642902"/>
          <a:ext cx="2938754" cy="117550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Should have same outcome every time </a:t>
          </a:r>
        </a:p>
      </dsp:txBody>
      <dsp:txXfrm>
        <a:off x="590163" y="642902"/>
        <a:ext cx="1763253" cy="1175501"/>
      </dsp:txXfrm>
    </dsp:sp>
    <dsp:sp modelId="{FEE6D546-9E26-4BED-9A39-F285D2F45664}">
      <dsp:nvSpPr>
        <dsp:cNvPr id="0" name=""/>
        <dsp:cNvSpPr/>
      </dsp:nvSpPr>
      <dsp:spPr>
        <a:xfrm>
          <a:off x="2647291" y="642902"/>
          <a:ext cx="2938754" cy="117550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Some variance in outcomes based on relationships and beliefs</a:t>
          </a:r>
        </a:p>
      </dsp:txBody>
      <dsp:txXfrm>
        <a:off x="3235042" y="642902"/>
        <a:ext cx="1763253" cy="1175501"/>
      </dsp:txXfrm>
    </dsp:sp>
    <dsp:sp modelId="{623CEF91-1FBC-4638-A44E-C51B6A0F2BF6}">
      <dsp:nvSpPr>
        <dsp:cNvPr id="0" name=""/>
        <dsp:cNvSpPr/>
      </dsp:nvSpPr>
      <dsp:spPr>
        <a:xfrm>
          <a:off x="5292170" y="642902"/>
          <a:ext cx="2938754" cy="117550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Greater variance because of relationship/beliefs and different capabilities, resources, etc. of CM</a:t>
          </a:r>
        </a:p>
      </dsp:txBody>
      <dsp:txXfrm>
        <a:off x="5879921" y="642902"/>
        <a:ext cx="1763253" cy="1175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8/18/2017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9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CC36D-6DDE-44A7-ADC1-7736173A929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113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Advocacy groups and individuals with disabilities strongly represented in this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2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Advocacy groups and individuals with disabilities strongly represented in this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78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Redesign process includes the Intake Screen and 14 modules</a:t>
            </a:r>
          </a:p>
          <a:p>
            <a:endParaRPr lang="en-US" dirty="0"/>
          </a:p>
          <a:p>
            <a:r>
              <a:rPr lang="en-US" dirty="0"/>
              <a:t>Two assessment pathways depending upon whether a SIS assessment is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0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CC36D-6DDE-44A7-ADC1-7736173A929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938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CC36D-6DDE-44A7-ADC1-7736173A929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8645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we go forward, we need to evaluate our processes again and include new policy and procedure and tools.  Need a system and enough support staff to effect change quickly.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CC36D-6DDE-44A7-ADC1-7736173A929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1485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CC36D-6DDE-44A7-ADC1-7736173A929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421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 hasCustomPrompt="1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Your Presentation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2571" y="3643312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0063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68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7926527" y="5259229"/>
            <a:ext cx="2742902" cy="365001"/>
          </a:xfrm>
        </p:spPr>
        <p:txBody>
          <a:bodyPr/>
          <a:lstStyle/>
          <a:p>
            <a:fld id="{F266A2F6-10A3-4D87-8EA4-56158665A17A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0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Text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&quot;&quot;"/>
          <p:cNvSpPr/>
          <p:nvPr userDrawn="1"/>
        </p:nvSpPr>
        <p:spPr>
          <a:xfrm>
            <a:off x="1881188" y="1716643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 descr="&quot;&quot;"/>
          <p:cNvSpPr/>
          <p:nvPr userDrawn="1"/>
        </p:nvSpPr>
        <p:spPr>
          <a:xfrm>
            <a:off x="1881188" y="3271721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 descr="&quot;&quot;"/>
          <p:cNvSpPr/>
          <p:nvPr userDrawn="1"/>
        </p:nvSpPr>
        <p:spPr>
          <a:xfrm>
            <a:off x="1881188" y="4816914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160734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19" b="1" i="1" u="none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List 3 Main Concerns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5" hasCustomPrompt="1"/>
          </p:nvPr>
        </p:nvSpPr>
        <p:spPr>
          <a:xfrm>
            <a:off x="840105" y="1453869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951386" y="1697355"/>
            <a:ext cx="8255318" cy="842248"/>
          </a:xfrm>
          <a:prstGeom prst="rect">
            <a:avLst/>
          </a:prstGeom>
        </p:spPr>
        <p:txBody>
          <a:bodyPr anchor="ctr"/>
          <a:lstStyle>
            <a:lvl1pPr>
              <a:defRPr lang="en-US" sz="3094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401822" lvl="0" indent="-401822">
              <a:buFont typeface="Calibri" panose="020F0502020204030204" pitchFamily="34" charset="0"/>
              <a:buChar char="→"/>
            </a:pPr>
            <a:r>
              <a:rPr lang="en-US" dirty="0"/>
              <a:t>Click to add text</a:t>
            </a:r>
          </a:p>
        </p:txBody>
      </p:sp>
      <p:sp>
        <p:nvSpPr>
          <p:cNvPr id="30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835342" y="3008947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3951386" y="3253264"/>
            <a:ext cx="8255318" cy="842248"/>
          </a:xfrm>
          <a:prstGeom prst="rect">
            <a:avLst/>
          </a:prstGeom>
        </p:spPr>
        <p:txBody>
          <a:bodyPr anchor="ctr"/>
          <a:lstStyle>
            <a:lvl1pPr>
              <a:defRPr lang="en-US" sz="3094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401822" lvl="0" indent="-401822">
              <a:buFont typeface="Calibri" panose="020F0502020204030204" pitchFamily="34" charset="0"/>
              <a:buChar char="→"/>
            </a:pPr>
            <a:r>
              <a:rPr lang="en-US" dirty="0"/>
              <a:t>Click to add text</a:t>
            </a:r>
          </a:p>
        </p:txBody>
      </p:sp>
      <p:sp>
        <p:nvSpPr>
          <p:cNvPr id="31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5342" y="4554140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1386" y="4798457"/>
            <a:ext cx="8255318" cy="842248"/>
          </a:xfrm>
          <a:prstGeom prst="rect">
            <a:avLst/>
          </a:prstGeom>
        </p:spPr>
        <p:txBody>
          <a:bodyPr anchor="ctr"/>
          <a:lstStyle>
            <a:lvl1pPr marL="401822" indent="-401822">
              <a:buFont typeface="Calibri" panose="020F0502020204030204" pitchFamily="34" charset="0"/>
              <a:buChar char="→"/>
              <a:defRPr sz="3094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291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2571" y="3643312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0063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687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>
          <a:xfrm>
            <a:off x="7926527" y="5259229"/>
            <a:ext cx="2742902" cy="365001"/>
          </a:xfrm>
        </p:spPr>
        <p:txBody>
          <a:bodyPr/>
          <a:lstStyle/>
          <a:p>
            <a:pPr algn="r"/>
            <a:fld id="{10E01DED-5ADE-41E7-8881-327ED67474B3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36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-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 descr="&quot;&quot;"/>
          <p:cNvSpPr>
            <a:spLocks/>
          </p:cNvSpPr>
          <p:nvPr userDrawn="1"/>
        </p:nvSpPr>
        <p:spPr bwMode="auto">
          <a:xfrm>
            <a:off x="0" y="481113"/>
            <a:ext cx="12215813" cy="128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A1D">
              <a:alpha val="49804"/>
            </a:srgbClr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47" b="0" i="0" u="none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595313" y="481113"/>
            <a:ext cx="1714500" cy="1285875"/>
          </a:xfrm>
          <a:prstGeom prst="rect">
            <a:avLst/>
          </a:prstGeom>
        </p:spPr>
        <p:txBody>
          <a:bodyPr/>
          <a:lstStyle>
            <a:lvl1pPr marL="0" indent="0"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238750" y="482203"/>
            <a:ext cx="1714500" cy="1285875"/>
          </a:xfrm>
          <a:prstGeom prst="rect">
            <a:avLst/>
          </a:prstGeom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9882188" y="481113"/>
            <a:ext cx="1714500" cy="1285875"/>
          </a:xfrm>
          <a:prstGeom prst="rect">
            <a:avLst/>
          </a:prstGeom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2571" y="3643312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0063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687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>
          <a:xfrm>
            <a:off x="7926527" y="5259229"/>
            <a:ext cx="2742902" cy="365001"/>
          </a:xfrm>
        </p:spPr>
        <p:txBody>
          <a:bodyPr/>
          <a:lstStyle/>
          <a:p>
            <a:pPr algn="r"/>
            <a:fld id="{5350CD8B-27AF-48B9-AF74-0C3ACF2D3223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47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 2-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5" descr="&quot;&quot;"/>
          <p:cNvSpPr>
            <a:spLocks/>
          </p:cNvSpPr>
          <p:nvPr userDrawn="1"/>
        </p:nvSpPr>
        <p:spPr bwMode="auto">
          <a:xfrm rot="5400000">
            <a:off x="-2128123" y="2128123"/>
            <a:ext cx="6107906" cy="18516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A1D">
              <a:alpha val="50196"/>
            </a:srgbClr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lvl="0"/>
            <a:endParaRPr lang="en-US" sz="1547" b="0" i="0" u="none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7" hasCustomPrompt="1"/>
          </p:nvPr>
        </p:nvSpPr>
        <p:spPr>
          <a:xfrm>
            <a:off x="-34290" y="368599"/>
            <a:ext cx="1885950" cy="1414463"/>
          </a:xfrm>
          <a:prstGeom prst="rect">
            <a:avLst/>
          </a:prstGeom>
        </p:spPr>
        <p:txBody>
          <a:bodyPr/>
          <a:lstStyle>
            <a:lvl1pPr marL="0" indent="0">
              <a:defRPr sz="154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9" hasCustomPrompt="1"/>
          </p:nvPr>
        </p:nvSpPr>
        <p:spPr>
          <a:xfrm>
            <a:off x="-34290" y="2351535"/>
            <a:ext cx="1885950" cy="1414463"/>
          </a:xfrm>
          <a:prstGeom prst="rect">
            <a:avLst/>
          </a:prstGeom>
        </p:spPr>
        <p:txBody>
          <a:bodyPr/>
          <a:lstStyle>
            <a:lvl1pPr marL="0" indent="0">
              <a:defRPr sz="154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-34290" y="4334470"/>
            <a:ext cx="1885950" cy="1414463"/>
          </a:xfrm>
          <a:prstGeom prst="rect">
            <a:avLst/>
          </a:prstGeom>
        </p:spPr>
        <p:txBody>
          <a:bodyPr/>
          <a:lstStyle>
            <a:lvl1pPr marL="0" indent="0">
              <a:defRPr sz="154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49830" y="3643312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237321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687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1"/>
          </p:nvPr>
        </p:nvSpPr>
        <p:spPr>
          <a:xfrm>
            <a:off x="8856167" y="5259229"/>
            <a:ext cx="2742902" cy="365001"/>
          </a:xfrm>
        </p:spPr>
        <p:txBody>
          <a:bodyPr/>
          <a:lstStyle/>
          <a:p>
            <a:pPr algn="r"/>
            <a:fld id="{73FEE6FF-9DD7-4C34-BC45-37A8959F1E8C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1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37902" y="629280"/>
            <a:ext cx="10215563" cy="806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640" b="1" i="1" dirty="0">
                <a:solidFill>
                  <a:schemeClr val="tx1"/>
                </a:solidFill>
              </a:rPr>
              <a:t>Our Mission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37903" y="2311515"/>
            <a:ext cx="10516195" cy="22349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219" b="1" dirty="0">
                <a:solidFill>
                  <a:schemeClr val="tx1"/>
                </a:solidFill>
              </a:rPr>
              <a:t>Improving</a:t>
            </a:r>
            <a:r>
              <a:rPr lang="en-US" sz="4219" b="0" dirty="0">
                <a:solidFill>
                  <a:schemeClr val="tx1"/>
                </a:solidFill>
              </a:rPr>
              <a:t> </a:t>
            </a:r>
            <a:r>
              <a:rPr lang="en-US" sz="3797" b="0" dirty="0">
                <a:solidFill>
                  <a:schemeClr val="tx1"/>
                </a:solidFill>
              </a:rPr>
              <a:t>health care access and outcomes for the </a:t>
            </a:r>
            <a:r>
              <a:rPr lang="en-US" sz="4219" b="1" dirty="0">
                <a:solidFill>
                  <a:schemeClr val="tx1"/>
                </a:solidFill>
              </a:rPr>
              <a:t>people</a:t>
            </a:r>
            <a:r>
              <a:rPr lang="en-US" sz="4219" b="0" dirty="0">
                <a:solidFill>
                  <a:schemeClr val="tx1"/>
                </a:solidFill>
              </a:rPr>
              <a:t> </a:t>
            </a:r>
            <a:r>
              <a:rPr lang="en-US" sz="3797" b="0" dirty="0">
                <a:solidFill>
                  <a:schemeClr val="tx1"/>
                </a:solidFill>
              </a:rPr>
              <a:t>we serve while demonstrating sound stewardship of financial </a:t>
            </a:r>
            <a:r>
              <a:rPr lang="en-US" sz="4219" b="1" dirty="0">
                <a:solidFill>
                  <a:schemeClr val="tx1"/>
                </a:solidFill>
              </a:rPr>
              <a:t>resources</a:t>
            </a:r>
            <a:endParaRPr lang="en-US" sz="3797" b="1" dirty="0">
              <a:solidFill>
                <a:schemeClr val="tx1"/>
              </a:solidFill>
            </a:endParaRPr>
          </a:p>
          <a:p>
            <a:endParaRPr lang="en-US" sz="1266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270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642937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7903" y="1714500"/>
            <a:ext cx="10516195" cy="423481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540"/>
              </a:spcBef>
              <a:buFont typeface="Arial" panose="020B0604020202020204" pitchFamily="34" charset="0"/>
              <a:buChar char="•"/>
              <a:defRPr sz="2531" baseline="0">
                <a:solidFill>
                  <a:schemeClr val="tx1"/>
                </a:solidFill>
              </a:defRPr>
            </a:lvl1pPr>
            <a:lvl2pPr marL="562550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  <a:defRPr sz="2250" baseline="0">
                <a:solidFill>
                  <a:schemeClr val="tx1"/>
                </a:solidFill>
              </a:defRPr>
            </a:lvl2pPr>
            <a:lvl3pPr marL="843825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  <a:defRPr sz="1969">
                <a:solidFill>
                  <a:schemeClr val="tx1"/>
                </a:solidFill>
              </a:defRPr>
            </a:lvl3pPr>
            <a:lvl4pPr marL="1041388" indent="-154032">
              <a:spcBef>
                <a:spcPts val="540"/>
              </a:spcBef>
              <a:buFont typeface="Arial" panose="020B0604020202020204" pitchFamily="34" charset="0"/>
              <a:buChar char="•"/>
              <a:defRPr sz="1687">
                <a:solidFill>
                  <a:schemeClr val="tx1"/>
                </a:solidFill>
              </a:defRPr>
            </a:lvl4pPr>
            <a:lvl5pPr marL="964372" indent="-321457">
              <a:spcBef>
                <a:spcPts val="540"/>
              </a:spcBef>
              <a:buFont typeface="Arial" panose="020B0604020202020204" pitchFamily="34" charset="0"/>
              <a:buChar char="•"/>
              <a:defRPr sz="1406"/>
            </a:lvl5pPr>
          </a:lstStyle>
          <a:p>
            <a:pPr lvl="0"/>
            <a:r>
              <a:rPr lang="en-US" dirty="0"/>
              <a:t>Use bullet points sparingly</a:t>
            </a:r>
          </a:p>
          <a:p>
            <a:pPr lvl="1"/>
            <a:r>
              <a:rPr lang="en-US" dirty="0"/>
              <a:t>Try to keep it at 3 – 5 per slide</a:t>
            </a:r>
          </a:p>
          <a:p>
            <a:pPr lvl="0"/>
            <a:r>
              <a:rPr lang="en-US" dirty="0"/>
              <a:t>Only represent key ideas</a:t>
            </a:r>
          </a:p>
          <a:p>
            <a:pPr lvl="0"/>
            <a:r>
              <a:rPr lang="en-US" dirty="0"/>
              <a:t>Examine your font size</a:t>
            </a:r>
          </a:p>
          <a:p>
            <a:pPr lvl="1"/>
            <a:r>
              <a:rPr lang="en-US" dirty="0"/>
              <a:t>Don’t go below 20 </a:t>
            </a:r>
          </a:p>
          <a:p>
            <a:pPr lvl="0"/>
            <a:r>
              <a:rPr lang="en-US" dirty="0"/>
              <a:t>Only add images/other media if relevant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(if you MUST)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208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Graphic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642937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19" b="1" i="1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Replace Bullets with Images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711517" y="1716643"/>
            <a:ext cx="3454718" cy="364545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7963852" y="1716643"/>
            <a:ext cx="3454718" cy="364545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329112" y="1716643"/>
            <a:ext cx="3454718" cy="166520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329112" y="3696891"/>
            <a:ext cx="3454718" cy="166520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</p:spTree>
    <p:extLst>
      <p:ext uri="{BB962C8B-B14F-4D97-AF65-F5344CB8AC3E}">
        <p14:creationId xmlns:p14="http://schemas.microsoft.com/office/powerpoint/2010/main" val="17630032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 and Verdana-White-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8" t="21953" r="38610" b="26798"/>
          <a:stretch/>
        </p:blipFill>
        <p:spPr>
          <a:xfrm>
            <a:off x="5014653" y="1802073"/>
            <a:ext cx="1256405" cy="2591334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1" y="2050252"/>
            <a:ext cx="4821134" cy="18207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219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YOUR MAIN IDEA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6483" y="1350169"/>
            <a:ext cx="5366385" cy="3516868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tx1"/>
                </a:solidFill>
              </a:defRPr>
            </a:lvl1pPr>
            <a:lvl2pPr>
              <a:defRPr lang="en-US" sz="2250" baseline="0" smtClean="0">
                <a:solidFill>
                  <a:schemeClr val="tx1"/>
                </a:solidFill>
              </a:defRPr>
            </a:lvl2pPr>
            <a:lvl3pPr>
              <a:defRPr lang="en-US" sz="1969" smtClean="0">
                <a:solidFill>
                  <a:schemeClr val="tx1"/>
                </a:solidFill>
              </a:defRPr>
            </a:lvl3pPr>
            <a:lvl4pPr>
              <a:defRPr lang="en-US" sz="1687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text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121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-1" y="1839951"/>
            <a:ext cx="12192001" cy="28042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 algn="ctr"/>
            <a:endParaRPr lang="en-US" sz="1266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2383375"/>
            <a:ext cx="4645660" cy="17173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>
                <a:solidFill>
                  <a:schemeClr val="tx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z="4400" dirty="0"/>
              <a:t>Insert Key Point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798333" y="1468280"/>
            <a:ext cx="4470400" cy="3547544"/>
          </a:xfrm>
          <a:prstGeom prst="roundRect">
            <a:avLst>
              <a:gd name="adj" fmla="val 134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marR="0" indent="0" algn="ctr" defTabSz="8205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1" baseline="0">
                <a:solidFill>
                  <a:schemeClr val="tx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add image or other media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440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/>
          <p:cNvSpPr/>
          <p:nvPr userDrawn="1"/>
        </p:nvSpPr>
        <p:spPr>
          <a:xfrm>
            <a:off x="-1" y="1839951"/>
            <a:ext cx="12192001" cy="28042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 algn="ctr"/>
            <a:endParaRPr lang="en-US" sz="1266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94486" y="2385298"/>
            <a:ext cx="4645660" cy="1717357"/>
          </a:xfrm>
          <a:prstGeom prst="rect">
            <a:avLst/>
          </a:prstGeom>
        </p:spPr>
        <p:txBody>
          <a:bodyPr anchor="ctr"/>
          <a:lstStyle>
            <a:lvl1pPr>
              <a:defRPr lang="en-US" sz="4400" b="1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z="4400" dirty="0"/>
              <a:t>Insert Key Point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541369" y="874078"/>
            <a:ext cx="4984328" cy="2803842"/>
          </a:xfrm>
          <a:prstGeom prst="roundRect">
            <a:avLst/>
          </a:prstGeom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284149" indent="-284149">
              <a:buSzPct val="100000"/>
              <a:buFont typeface="Arial" panose="020B0604020202020204" pitchFamily="34" charset="0"/>
              <a:buChar char="•"/>
              <a:defRPr sz="3094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supporting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893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/>
          <p:cNvSpPr/>
          <p:nvPr userDrawn="1"/>
        </p:nvSpPr>
        <p:spPr>
          <a:xfrm>
            <a:off x="1881188" y="4816914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 descr="&quot;&quot;"/>
          <p:cNvSpPr/>
          <p:nvPr userDrawn="1"/>
        </p:nvSpPr>
        <p:spPr>
          <a:xfrm>
            <a:off x="1881188" y="3271721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 descr="&quot;&quot;"/>
          <p:cNvSpPr/>
          <p:nvPr userDrawn="1"/>
        </p:nvSpPr>
        <p:spPr>
          <a:xfrm>
            <a:off x="1881188" y="1716643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160734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19" b="1" i="1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List 3 Main Concerns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5" hasCustomPrompt="1"/>
          </p:nvPr>
        </p:nvSpPr>
        <p:spPr>
          <a:xfrm>
            <a:off x="840105" y="1453869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951386" y="1697355"/>
            <a:ext cx="8255318" cy="842248"/>
          </a:xfrm>
          <a:prstGeom prst="rect">
            <a:avLst/>
          </a:prstGeom>
        </p:spPr>
        <p:txBody>
          <a:bodyPr anchor="ctr"/>
          <a:lstStyle>
            <a:lvl1pPr>
              <a:defRPr lang="en-US" sz="3094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401822" lvl="0" indent="-401822">
              <a:buFont typeface="Calibri" panose="020F0502020204030204" pitchFamily="34" charset="0"/>
              <a:buChar char="→"/>
            </a:pPr>
            <a:r>
              <a:rPr lang="en-US" dirty="0"/>
              <a:t>Click to add text</a:t>
            </a:r>
          </a:p>
        </p:txBody>
      </p:sp>
      <p:sp>
        <p:nvSpPr>
          <p:cNvPr id="30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835342" y="3008947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3951386" y="3253264"/>
            <a:ext cx="8255318" cy="842248"/>
          </a:xfrm>
          <a:prstGeom prst="rect">
            <a:avLst/>
          </a:prstGeom>
        </p:spPr>
        <p:txBody>
          <a:bodyPr anchor="ctr"/>
          <a:lstStyle>
            <a:lvl1pPr>
              <a:defRPr lang="en-US" sz="3094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401822" lvl="0" indent="-401822">
              <a:buFont typeface="Calibri" panose="020F0502020204030204" pitchFamily="34" charset="0"/>
              <a:buChar char="→"/>
            </a:pPr>
            <a:r>
              <a:rPr lang="en-US" dirty="0"/>
              <a:t>Click to add text</a:t>
            </a:r>
          </a:p>
        </p:txBody>
      </p:sp>
      <p:sp>
        <p:nvSpPr>
          <p:cNvPr id="31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5342" y="4554140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1386" y="4798457"/>
            <a:ext cx="8255318" cy="842248"/>
          </a:xfrm>
          <a:prstGeom prst="rect">
            <a:avLst/>
          </a:prstGeom>
        </p:spPr>
        <p:txBody>
          <a:bodyPr anchor="ctr"/>
          <a:lstStyle>
            <a:lvl1pPr marL="401822" indent="-401822">
              <a:buFont typeface="Calibri" panose="020F0502020204030204" pitchFamily="34" charset="0"/>
              <a:buChar char="→"/>
              <a:defRPr sz="3094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1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20898" y="474859"/>
            <a:ext cx="5079681" cy="5407104"/>
          </a:xfrm>
          <a:prstGeom prst="rect">
            <a:avLst/>
          </a:prstGeom>
        </p:spPr>
        <p:txBody>
          <a:bodyPr anchor="ctr"/>
          <a:lstStyle>
            <a:lvl1pPr marL="0" indent="0">
              <a:defRPr sz="379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a relevant quote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78760" y="0"/>
            <a:ext cx="5791200" cy="6356822"/>
          </a:xfrm>
          <a:prstGeom prst="roundRect">
            <a:avLst>
              <a:gd name="adj" fmla="val 2517"/>
            </a:avLst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algn="ctr">
              <a:buNone/>
              <a:defRPr sz="5625" b="1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b="1" i="1" dirty="0"/>
              <a:t>Click to insert image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011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20898" y="474859"/>
            <a:ext cx="5079681" cy="5407104"/>
          </a:xfrm>
          <a:prstGeom prst="rect">
            <a:avLst/>
          </a:prstGeom>
        </p:spPr>
        <p:txBody>
          <a:bodyPr anchor="ctr"/>
          <a:lstStyle>
            <a:lvl1pPr marL="0" indent="0">
              <a:defRPr sz="379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enter a relevant quote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78760" y="0"/>
            <a:ext cx="5791200" cy="6356822"/>
          </a:xfrm>
          <a:prstGeom prst="roundRect">
            <a:avLst>
              <a:gd name="adj" fmla="val 2517"/>
            </a:avLst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algn="ctr">
              <a:buNone/>
              <a:defRPr sz="5625" b="1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b="1" i="1" dirty="0"/>
              <a:t>Click to insert image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319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642937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19" b="1" i="1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92241" y="1716643"/>
            <a:ext cx="5948680" cy="3673475"/>
          </a:xfrm>
          <a:prstGeom prst="roundRect">
            <a:avLst>
              <a:gd name="adj" fmla="val 7126"/>
            </a:avLst>
          </a:prstGeom>
          <a:ln>
            <a:solidFill>
              <a:schemeClr val="accent2"/>
            </a:solidFill>
          </a:ln>
          <a:effectLst>
            <a:glow rad="63500">
              <a:schemeClr val="accent2">
                <a:alpha val="4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en-US" sz="2000" b="1" i="1" dirty="0"/>
            </a:lvl1pPr>
          </a:lstStyle>
          <a:p>
            <a:pPr lvl="0" algn="ctr">
              <a:buNone/>
            </a:pPr>
            <a:r>
              <a:rPr lang="en-US" sz="2000" i="1" dirty="0"/>
              <a:t>Insert image or Clip 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810375" y="1716643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tx1"/>
                </a:solidFill>
              </a:defRPr>
            </a:lvl1pPr>
            <a:lvl2pPr>
              <a:defRPr lang="en-US" sz="2250" baseline="0" smtClean="0">
                <a:solidFill>
                  <a:schemeClr val="tx1"/>
                </a:solidFill>
              </a:defRPr>
            </a:lvl2pPr>
            <a:lvl3pPr>
              <a:defRPr lang="en-US" sz="1969" smtClean="0">
                <a:solidFill>
                  <a:schemeClr val="tx1"/>
                </a:solidFill>
              </a:defRPr>
            </a:lvl3pPr>
            <a:lvl4pPr>
              <a:defRPr lang="en-US" sz="1687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183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Contact Info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5313" y="2143125"/>
            <a:ext cx="11001375" cy="257175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2531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b="1" dirty="0"/>
              <a:t>Contact Name #1 (required)</a:t>
            </a:r>
          </a:p>
          <a:p>
            <a:pPr lvl="0"/>
            <a:r>
              <a:rPr lang="en-US" b="0" dirty="0"/>
              <a:t>Position</a:t>
            </a:r>
          </a:p>
          <a:p>
            <a:pPr lvl="0"/>
            <a:r>
              <a:rPr lang="en-US" b="0" dirty="0"/>
              <a:t>Email address</a:t>
            </a:r>
          </a:p>
          <a:p>
            <a:pPr lvl="0"/>
            <a:endParaRPr lang="en-US" b="0" dirty="0"/>
          </a:p>
          <a:p>
            <a:pPr lvl="0"/>
            <a:r>
              <a:rPr lang="en-US" b="1" dirty="0"/>
              <a:t>Contact Name #2 (optional)</a:t>
            </a:r>
          </a:p>
          <a:p>
            <a:pPr lvl="0"/>
            <a:r>
              <a:rPr lang="en-US" b="0" dirty="0"/>
              <a:t>Position</a:t>
            </a:r>
          </a:p>
          <a:p>
            <a:pPr lvl="0"/>
            <a:r>
              <a:rPr lang="en-US" b="0" dirty="0"/>
              <a:t>Email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891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Icon graphic of a person raising their hand to ask a question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1607344"/>
            <a:ext cx="600075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35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Question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Icon graphic of two people, a speech bubble, and a question mark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24460" r="8633" b="13669"/>
          <a:stretch/>
        </p:blipFill>
        <p:spPr>
          <a:xfrm>
            <a:off x="1952625" y="1523762"/>
            <a:ext cx="8286750" cy="46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572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Question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Icon graphic of a speech bubble containing a question mark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8" y="1071562"/>
            <a:ext cx="7286625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12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74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161413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7903" y="1240869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tx1"/>
                </a:solidFill>
              </a:defRPr>
            </a:lvl1pPr>
            <a:lvl2pPr>
              <a:defRPr lang="en-US" sz="2250" baseline="0" smtClean="0">
                <a:solidFill>
                  <a:schemeClr val="tx1"/>
                </a:solidFill>
              </a:defRPr>
            </a:lvl2pPr>
            <a:lvl3pPr>
              <a:defRPr lang="en-US" sz="1969" smtClean="0">
                <a:solidFill>
                  <a:schemeClr val="tx1"/>
                </a:solidFill>
              </a:defRPr>
            </a:lvl3pPr>
            <a:lvl4pPr>
              <a:defRPr lang="en-US" sz="1687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682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 userDrawn="1"/>
        </p:nvSpPr>
        <p:spPr bwMode="auto">
          <a:xfrm>
            <a:off x="0" y="6062140"/>
            <a:ext cx="12207240" cy="80367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9" tIns="35719" rIns="35719" bIns="35719" numCol="1" rtlCol="0" anchor="ctr" anchorCtr="0" compatLnSpc="1">
            <a:prstTxWarp prst="textNoShape">
              <a:avLst/>
            </a:prstTxWarp>
          </a:bodyPr>
          <a:lstStyle/>
          <a:p>
            <a:pPr marL="160729" marR="0" indent="0" algn="l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66" b="0" i="0" u="none" strike="noStrike" cap="none" normalizeH="0" baseline="0" dirty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161413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7903" y="1240869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tx1"/>
                </a:solidFill>
              </a:defRPr>
            </a:lvl1pPr>
            <a:lvl2pPr>
              <a:defRPr lang="en-US" sz="2250" baseline="0" smtClean="0">
                <a:solidFill>
                  <a:schemeClr val="tx1"/>
                </a:solidFill>
              </a:defRPr>
            </a:lvl2pPr>
            <a:lvl3pPr>
              <a:defRPr lang="en-US" sz="1969" smtClean="0">
                <a:solidFill>
                  <a:schemeClr val="tx1"/>
                </a:solidFill>
              </a:defRPr>
            </a:lvl3pPr>
            <a:lvl4pPr>
              <a:defRPr lang="en-US" sz="1687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942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595313" y="1660923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2572" y="3643313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0063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266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>
          <a:xfrm>
            <a:off x="7926527" y="5259230"/>
            <a:ext cx="2742902" cy="365001"/>
          </a:xfrm>
        </p:spPr>
        <p:txBody>
          <a:bodyPr/>
          <a:lstStyle/>
          <a:p>
            <a:pPr algn="r"/>
            <a:fld id="{10E01DED-5ADE-41E7-8881-327ED67474B3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5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642937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19" b="1" i="1" u="none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92241" y="1716643"/>
            <a:ext cx="5948680" cy="3673475"/>
          </a:xfrm>
          <a:prstGeom prst="roundRect">
            <a:avLst>
              <a:gd name="adj" fmla="val 7126"/>
            </a:avLst>
          </a:prstGeom>
          <a:ln>
            <a:solidFill>
              <a:schemeClr val="accent2"/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algn="ctr">
              <a:buNone/>
              <a:defRPr sz="2000" b="1" i="1"/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en-US" sz="2000" i="1" dirty="0"/>
              <a:t>Insert image or Clip 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810375" y="1716643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bg1"/>
                </a:solidFill>
              </a:defRPr>
            </a:lvl1pPr>
            <a:lvl2pPr>
              <a:defRPr lang="en-US" sz="2250" baseline="0" smtClean="0">
                <a:solidFill>
                  <a:schemeClr val="bg1"/>
                </a:solidFill>
              </a:defRPr>
            </a:lvl2pPr>
            <a:lvl3pPr>
              <a:defRPr lang="en-US" sz="1969" smtClean="0">
                <a:solidFill>
                  <a:schemeClr val="bg1"/>
                </a:solidFill>
              </a:defRPr>
            </a:lvl3pPr>
            <a:lvl4pPr>
              <a:defRPr lang="en-US" sz="1687" smtClean="0">
                <a:solidFill>
                  <a:schemeClr val="bg1"/>
                </a:solidFill>
              </a:defRPr>
            </a:lvl4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lvl="1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lvl="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lvl="3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172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-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 descr="&quot;&quot;"/>
          <p:cNvSpPr>
            <a:spLocks/>
          </p:cNvSpPr>
          <p:nvPr userDrawn="1"/>
        </p:nvSpPr>
        <p:spPr bwMode="auto">
          <a:xfrm>
            <a:off x="1" y="481113"/>
            <a:ext cx="12215813" cy="128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A1D">
              <a:alpha val="49804"/>
            </a:srgbClr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160" b="0" i="0" u="none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595313" y="481113"/>
            <a:ext cx="1714500" cy="1285875"/>
          </a:xfrm>
          <a:prstGeom prst="rect">
            <a:avLst/>
          </a:prstGeom>
        </p:spPr>
        <p:txBody>
          <a:bodyPr/>
          <a:lstStyle>
            <a:lvl1pPr marL="0" indent="0">
              <a:defRPr lang="en-US" sz="116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238750" y="482204"/>
            <a:ext cx="1714500" cy="1285875"/>
          </a:xfrm>
          <a:prstGeom prst="rect">
            <a:avLst/>
          </a:prstGeom>
        </p:spPr>
        <p:txBody>
          <a:bodyPr/>
          <a:lstStyle>
            <a:lvl1pPr marL="0" marR="0" indent="0" algn="l" defTabSz="308062" rtl="0" eaLnBrk="0" fontAlgn="base" latinLnBrk="0" hangingPunct="0">
              <a:lnSpc>
                <a:spcPct val="100000"/>
              </a:lnSpc>
              <a:spcBef>
                <a:spcPts val="2215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160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308062" rtl="0" eaLnBrk="0" fontAlgn="base" latinLnBrk="0" hangingPunct="0">
              <a:lnSpc>
                <a:spcPct val="100000"/>
              </a:lnSpc>
              <a:spcBef>
                <a:spcPts val="22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9882188" y="481113"/>
            <a:ext cx="1714500" cy="1285875"/>
          </a:xfrm>
          <a:prstGeom prst="rect">
            <a:avLst/>
          </a:prstGeom>
        </p:spPr>
        <p:txBody>
          <a:bodyPr/>
          <a:lstStyle>
            <a:lvl1pPr marL="0" marR="0" indent="0" algn="l" defTabSz="308062" rtl="0" eaLnBrk="0" fontAlgn="base" latinLnBrk="0" hangingPunct="0">
              <a:lnSpc>
                <a:spcPct val="100000"/>
              </a:lnSpc>
              <a:spcBef>
                <a:spcPts val="2215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160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308062" rtl="0" eaLnBrk="0" fontAlgn="base" latinLnBrk="0" hangingPunct="0">
              <a:lnSpc>
                <a:spcPct val="100000"/>
              </a:lnSpc>
              <a:spcBef>
                <a:spcPts val="22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595313" y="1660923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2572" y="3643313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0063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266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>
          <a:xfrm>
            <a:off x="7926527" y="5259230"/>
            <a:ext cx="2742902" cy="365001"/>
          </a:xfrm>
        </p:spPr>
        <p:txBody>
          <a:bodyPr/>
          <a:lstStyle/>
          <a:p>
            <a:pPr algn="r"/>
            <a:fld id="{5350CD8B-27AF-48B9-AF74-0C3ACF2D3223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05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 2-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5" descr="&quot;&quot;"/>
          <p:cNvSpPr>
            <a:spLocks/>
          </p:cNvSpPr>
          <p:nvPr userDrawn="1"/>
        </p:nvSpPr>
        <p:spPr bwMode="auto">
          <a:xfrm rot="5400000">
            <a:off x="-2128123" y="2128123"/>
            <a:ext cx="6107906" cy="18516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A1D">
              <a:alpha val="50196"/>
            </a:srgbClr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lvl="0"/>
            <a:endParaRPr lang="en-US" sz="1160" b="0" i="0" u="none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7" hasCustomPrompt="1"/>
          </p:nvPr>
        </p:nvSpPr>
        <p:spPr>
          <a:xfrm>
            <a:off x="-34290" y="368600"/>
            <a:ext cx="1885950" cy="1414463"/>
          </a:xfrm>
          <a:prstGeom prst="rect">
            <a:avLst/>
          </a:prstGeom>
        </p:spPr>
        <p:txBody>
          <a:bodyPr/>
          <a:lstStyle>
            <a:lvl1pPr marL="0" indent="0">
              <a:defRPr sz="116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9" hasCustomPrompt="1"/>
          </p:nvPr>
        </p:nvSpPr>
        <p:spPr>
          <a:xfrm>
            <a:off x="-34290" y="2351536"/>
            <a:ext cx="1885950" cy="1414463"/>
          </a:xfrm>
          <a:prstGeom prst="rect">
            <a:avLst/>
          </a:prstGeom>
        </p:spPr>
        <p:txBody>
          <a:bodyPr/>
          <a:lstStyle>
            <a:lvl1pPr marL="0" indent="0">
              <a:defRPr sz="116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-34290" y="4334471"/>
            <a:ext cx="1885950" cy="1414463"/>
          </a:xfrm>
          <a:prstGeom prst="rect">
            <a:avLst/>
          </a:prstGeom>
        </p:spPr>
        <p:txBody>
          <a:bodyPr/>
          <a:lstStyle>
            <a:lvl1pPr marL="0" indent="0">
              <a:defRPr sz="116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595313" y="1660923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49831" y="3643313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237321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266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1"/>
          </p:nvPr>
        </p:nvSpPr>
        <p:spPr>
          <a:xfrm>
            <a:off x="8856167" y="5259230"/>
            <a:ext cx="2742902" cy="365001"/>
          </a:xfrm>
        </p:spPr>
        <p:txBody>
          <a:bodyPr/>
          <a:lstStyle/>
          <a:p>
            <a:pPr algn="r"/>
            <a:fld id="{73FEE6FF-9DD7-4C34-BC45-37A8959F1E8C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77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37903" y="718537"/>
            <a:ext cx="10215563" cy="627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480" b="1" i="1" dirty="0">
                <a:solidFill>
                  <a:schemeClr val="tx1"/>
                </a:solidFill>
              </a:rPr>
              <a:t>Our Mission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37904" y="2579377"/>
            <a:ext cx="10516195" cy="16992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308062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164" b="1" dirty="0">
                <a:solidFill>
                  <a:schemeClr val="tx1"/>
                </a:solidFill>
              </a:rPr>
              <a:t>Improving</a:t>
            </a:r>
            <a:r>
              <a:rPr lang="en-US" sz="3164" b="0" dirty="0">
                <a:solidFill>
                  <a:schemeClr val="tx1"/>
                </a:solidFill>
              </a:rPr>
              <a:t> </a:t>
            </a:r>
            <a:r>
              <a:rPr lang="en-US" sz="2848" b="0" dirty="0">
                <a:solidFill>
                  <a:schemeClr val="tx1"/>
                </a:solidFill>
              </a:rPr>
              <a:t>health care access and outcomes for the </a:t>
            </a:r>
            <a:r>
              <a:rPr lang="en-US" sz="3164" b="1" dirty="0">
                <a:solidFill>
                  <a:schemeClr val="tx1"/>
                </a:solidFill>
              </a:rPr>
              <a:t>people</a:t>
            </a:r>
            <a:r>
              <a:rPr lang="en-US" sz="3164" b="0" dirty="0">
                <a:solidFill>
                  <a:schemeClr val="tx1"/>
                </a:solidFill>
              </a:rPr>
              <a:t> </a:t>
            </a:r>
            <a:r>
              <a:rPr lang="en-US" sz="2848" b="0" dirty="0">
                <a:solidFill>
                  <a:schemeClr val="tx1"/>
                </a:solidFill>
              </a:rPr>
              <a:t>we serve while demonstrating sound stewardship of financial </a:t>
            </a:r>
            <a:r>
              <a:rPr lang="en-US" sz="3164" b="1" dirty="0">
                <a:solidFill>
                  <a:schemeClr val="tx1"/>
                </a:solidFill>
              </a:rPr>
              <a:t>resources</a:t>
            </a:r>
            <a:endParaRPr lang="en-US" sz="2848" b="1" dirty="0">
              <a:solidFill>
                <a:schemeClr val="tx1"/>
              </a:solidFill>
            </a:endParaRPr>
          </a:p>
          <a:p>
            <a:endParaRPr lang="en-US" sz="1266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356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04" y="642937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3164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7904" y="1714501"/>
            <a:ext cx="10516195" cy="4234815"/>
          </a:xfrm>
          <a:prstGeom prst="rect">
            <a:avLst/>
          </a:prstGeom>
        </p:spPr>
        <p:txBody>
          <a:bodyPr/>
          <a:lstStyle>
            <a:lvl1pPr marL="180819" indent="-180819">
              <a:spcBef>
                <a:spcPts val="405"/>
              </a:spcBef>
              <a:buFont typeface="Arial" panose="020B0604020202020204" pitchFamily="34" charset="0"/>
              <a:buChar char="•"/>
              <a:defRPr sz="1898" baseline="0">
                <a:solidFill>
                  <a:schemeClr val="tx1"/>
                </a:solidFill>
              </a:defRPr>
            </a:lvl1pPr>
            <a:lvl2pPr marL="421911" indent="-180819">
              <a:spcBef>
                <a:spcPts val="405"/>
              </a:spcBef>
              <a:buSzPct val="75000"/>
              <a:buFont typeface="Wingdings" panose="05000000000000000000" pitchFamily="2" charset="2"/>
              <a:buChar char="Ø"/>
              <a:defRPr sz="1687" baseline="0">
                <a:solidFill>
                  <a:schemeClr val="tx1"/>
                </a:solidFill>
              </a:defRPr>
            </a:lvl2pPr>
            <a:lvl3pPr marL="632866" indent="-150683">
              <a:spcBef>
                <a:spcPts val="405"/>
              </a:spcBef>
              <a:buSzPct val="75000"/>
              <a:buFont typeface="Wingdings" panose="05000000000000000000" pitchFamily="2" charset="2"/>
              <a:buChar char="§"/>
              <a:defRPr sz="1477">
                <a:solidFill>
                  <a:schemeClr val="tx1"/>
                </a:solidFill>
              </a:defRPr>
            </a:lvl3pPr>
            <a:lvl4pPr marL="781038" indent="-115524">
              <a:spcBef>
                <a:spcPts val="405"/>
              </a:spcBef>
              <a:buFont typeface="Arial" panose="020B0604020202020204" pitchFamily="34" charset="0"/>
              <a:buChar char="•"/>
              <a:defRPr sz="1266">
                <a:solidFill>
                  <a:schemeClr val="tx1"/>
                </a:solidFill>
              </a:defRPr>
            </a:lvl4pPr>
            <a:lvl5pPr marL="723276" indent="-241092">
              <a:spcBef>
                <a:spcPts val="405"/>
              </a:spcBef>
              <a:buFont typeface="Arial" panose="020B0604020202020204" pitchFamily="34" charset="0"/>
              <a:buChar char="•"/>
              <a:defRPr sz="1055"/>
            </a:lvl5pPr>
          </a:lstStyle>
          <a:p>
            <a:pPr lvl="0"/>
            <a:r>
              <a:rPr lang="en-US" dirty="0"/>
              <a:t>Use bullet points sparingly</a:t>
            </a:r>
          </a:p>
          <a:p>
            <a:pPr lvl="1"/>
            <a:r>
              <a:rPr lang="en-US" dirty="0"/>
              <a:t>Try to keep it at 3 – 5 per slide</a:t>
            </a:r>
          </a:p>
          <a:p>
            <a:pPr lvl="0"/>
            <a:r>
              <a:rPr lang="en-US" dirty="0"/>
              <a:t>Only represent key ideas</a:t>
            </a:r>
          </a:p>
          <a:p>
            <a:pPr lvl="0"/>
            <a:r>
              <a:rPr lang="en-US" dirty="0"/>
              <a:t>Examine your font size</a:t>
            </a:r>
          </a:p>
          <a:p>
            <a:pPr lvl="1"/>
            <a:r>
              <a:rPr lang="en-US" dirty="0"/>
              <a:t>Don’t go below 20 </a:t>
            </a:r>
          </a:p>
          <a:p>
            <a:pPr lvl="0"/>
            <a:r>
              <a:rPr lang="en-US" dirty="0"/>
              <a:t>Only add images/other media if relevant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(if you MUST)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707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Graphic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6" y="642938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164" b="1" i="1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Replace Bullets with Images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711517" y="1716644"/>
            <a:ext cx="3454718" cy="364545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7963852" y="1716644"/>
            <a:ext cx="3454718" cy="364545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329112" y="1716643"/>
            <a:ext cx="3454718" cy="166520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329112" y="3696891"/>
            <a:ext cx="3454718" cy="166520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</p:spTree>
    <p:extLst>
      <p:ext uri="{BB962C8B-B14F-4D97-AF65-F5344CB8AC3E}">
        <p14:creationId xmlns:p14="http://schemas.microsoft.com/office/powerpoint/2010/main" val="12036154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 and Verdana-White-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8" t="21953" r="38610" b="26798"/>
          <a:stretch/>
        </p:blipFill>
        <p:spPr>
          <a:xfrm>
            <a:off x="5014654" y="1802073"/>
            <a:ext cx="1256405" cy="2591334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1" y="2050252"/>
            <a:ext cx="4821134" cy="18207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164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YOUR MAIN IDEA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6483" y="1350169"/>
            <a:ext cx="5366385" cy="3516868"/>
          </a:xfrm>
          <a:prstGeom prst="rect">
            <a:avLst/>
          </a:prstGeom>
        </p:spPr>
        <p:txBody>
          <a:bodyPr/>
          <a:lstStyle>
            <a:lvl1pPr>
              <a:defRPr lang="en-US" sz="1898" baseline="0" smtClean="0">
                <a:solidFill>
                  <a:schemeClr val="tx1"/>
                </a:solidFill>
              </a:defRPr>
            </a:lvl1pPr>
            <a:lvl2pPr>
              <a:defRPr lang="en-US" sz="1687" baseline="0" smtClean="0">
                <a:solidFill>
                  <a:schemeClr val="tx1"/>
                </a:solidFill>
              </a:defRPr>
            </a:lvl2pPr>
            <a:lvl3pPr>
              <a:defRPr lang="en-US" sz="1477" smtClean="0">
                <a:solidFill>
                  <a:schemeClr val="tx1"/>
                </a:solidFill>
              </a:defRPr>
            </a:lvl3pPr>
            <a:lvl4pPr>
              <a:defRPr lang="en-US" sz="1266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405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text</a:t>
            </a:r>
          </a:p>
          <a:p>
            <a:pPr marL="421911" lvl="1" indent="-180819">
              <a:spcBef>
                <a:spcPts val="405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632866" lvl="2" indent="-150683">
              <a:spcBef>
                <a:spcPts val="405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781038" lvl="3" indent="-115524">
              <a:spcBef>
                <a:spcPts val="405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078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-1" y="1839951"/>
            <a:ext cx="12192001" cy="28042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lvl="0" algn="ctr"/>
            <a:endParaRPr lang="en-US" sz="1266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2383376"/>
            <a:ext cx="4645660" cy="17173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300" b="1">
                <a:solidFill>
                  <a:schemeClr val="tx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z="3300" dirty="0"/>
              <a:t>Insert Key Point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798333" y="1468280"/>
            <a:ext cx="4470400" cy="3547544"/>
          </a:xfrm>
          <a:prstGeom prst="roundRect">
            <a:avLst>
              <a:gd name="adj" fmla="val 134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marR="0" indent="0" algn="ctr" defTabSz="61540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b="1" i="1" baseline="0">
                <a:solidFill>
                  <a:schemeClr val="tx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add image or other media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732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/>
          <p:cNvSpPr/>
          <p:nvPr userDrawn="1"/>
        </p:nvSpPr>
        <p:spPr>
          <a:xfrm>
            <a:off x="-1" y="1839951"/>
            <a:ext cx="12192001" cy="28042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lvl="0" algn="ctr"/>
            <a:endParaRPr lang="en-US" sz="1266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94487" y="2385299"/>
            <a:ext cx="4645660" cy="1717357"/>
          </a:xfrm>
          <a:prstGeom prst="rect">
            <a:avLst/>
          </a:prstGeom>
        </p:spPr>
        <p:txBody>
          <a:bodyPr anchor="ctr"/>
          <a:lstStyle>
            <a:lvl1pPr>
              <a:defRPr lang="en-US" sz="3300" b="1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z="3300" dirty="0"/>
              <a:t>Insert Key Point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541369" y="874078"/>
            <a:ext cx="4984328" cy="2803842"/>
          </a:xfrm>
          <a:prstGeom prst="roundRect">
            <a:avLst/>
          </a:prstGeom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213111" indent="-213111">
              <a:buSzPct val="100000"/>
              <a:buFont typeface="Arial" panose="020B0604020202020204" pitchFamily="34" charset="0"/>
              <a:buChar char="•"/>
              <a:defRPr sz="232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supporting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615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/>
          <p:cNvSpPr/>
          <p:nvPr userDrawn="1"/>
        </p:nvSpPr>
        <p:spPr>
          <a:xfrm>
            <a:off x="1881189" y="4816914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lvl="0">
              <a:buFont typeface="Calibri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 descr="&quot;&quot;"/>
          <p:cNvSpPr/>
          <p:nvPr userDrawn="1"/>
        </p:nvSpPr>
        <p:spPr>
          <a:xfrm>
            <a:off x="1881189" y="3271721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lvl="0">
              <a:buFont typeface="Calibri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 descr="&quot;&quot;"/>
          <p:cNvSpPr/>
          <p:nvPr userDrawn="1"/>
        </p:nvSpPr>
        <p:spPr>
          <a:xfrm>
            <a:off x="1881189" y="1716644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44" tIns="30772" rIns="61544" bIns="30772" rtlCol="0" anchor="ctr"/>
          <a:lstStyle/>
          <a:p>
            <a:pPr lvl="0">
              <a:buFont typeface="Calibri" pitchFamily="34" charset="0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6" y="160735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164" b="1" i="1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List 3 Main Concerns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5" hasCustomPrompt="1"/>
          </p:nvPr>
        </p:nvSpPr>
        <p:spPr>
          <a:xfrm>
            <a:off x="840106" y="1453870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15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951387" y="1697355"/>
            <a:ext cx="8255318" cy="842248"/>
          </a:xfrm>
          <a:prstGeom prst="rect">
            <a:avLst/>
          </a:prstGeom>
        </p:spPr>
        <p:txBody>
          <a:bodyPr anchor="ctr"/>
          <a:lstStyle>
            <a:lvl1pPr>
              <a:defRPr lang="en-US" sz="232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301366" lvl="0" indent="-301366">
              <a:buFont typeface="Calibri" panose="020F0502020204030204" pitchFamily="34" charset="0"/>
              <a:buChar char="→"/>
            </a:pPr>
            <a:r>
              <a:rPr lang="en-US" dirty="0"/>
              <a:t>Click to add text</a:t>
            </a:r>
          </a:p>
        </p:txBody>
      </p:sp>
      <p:sp>
        <p:nvSpPr>
          <p:cNvPr id="30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835342" y="3008948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15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3951387" y="3253264"/>
            <a:ext cx="8255318" cy="842248"/>
          </a:xfrm>
          <a:prstGeom prst="rect">
            <a:avLst/>
          </a:prstGeom>
        </p:spPr>
        <p:txBody>
          <a:bodyPr anchor="ctr"/>
          <a:lstStyle>
            <a:lvl1pPr>
              <a:defRPr lang="en-US" sz="232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301366" lvl="0" indent="-301366">
              <a:buFont typeface="Calibri" panose="020F0502020204030204" pitchFamily="34" charset="0"/>
              <a:buChar char="→"/>
            </a:pPr>
            <a:r>
              <a:rPr lang="en-US" dirty="0"/>
              <a:t>Click to add text</a:t>
            </a:r>
          </a:p>
        </p:txBody>
      </p:sp>
      <p:sp>
        <p:nvSpPr>
          <p:cNvPr id="31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5342" y="4554141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15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1387" y="4798457"/>
            <a:ext cx="8255318" cy="842248"/>
          </a:xfrm>
          <a:prstGeom prst="rect">
            <a:avLst/>
          </a:prstGeom>
        </p:spPr>
        <p:txBody>
          <a:bodyPr anchor="ctr"/>
          <a:lstStyle>
            <a:lvl1pPr marL="301366" indent="-301366">
              <a:buFont typeface="Calibri" panose="020F0502020204030204" pitchFamily="34" charset="0"/>
              <a:buChar char="→"/>
              <a:defRPr sz="232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672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20898" y="474859"/>
            <a:ext cx="5079681" cy="5407104"/>
          </a:xfrm>
          <a:prstGeom prst="rect">
            <a:avLst/>
          </a:prstGeom>
        </p:spPr>
        <p:txBody>
          <a:bodyPr anchor="ctr"/>
          <a:lstStyle>
            <a:lvl1pPr marL="0" indent="0">
              <a:defRPr sz="2848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enter a relevant quote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78760" y="0"/>
            <a:ext cx="5791200" cy="6356822"/>
          </a:xfrm>
          <a:prstGeom prst="roundRect">
            <a:avLst>
              <a:gd name="adj" fmla="val 2517"/>
            </a:avLst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algn="ctr">
              <a:buNone/>
              <a:defRPr sz="4219" b="1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500" b="1" i="1" dirty="0"/>
              <a:t>Click to insert image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5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4" y="1607344"/>
            <a:ext cx="5991147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760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6" y="642938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164" b="1" i="1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92242" y="1716643"/>
            <a:ext cx="5948680" cy="3673475"/>
          </a:xfrm>
          <a:prstGeom prst="roundRect">
            <a:avLst>
              <a:gd name="adj" fmla="val 7126"/>
            </a:avLst>
          </a:prstGeom>
          <a:ln>
            <a:solidFill>
              <a:schemeClr val="accent2"/>
            </a:solidFill>
          </a:ln>
          <a:effectLst>
            <a:glow rad="63500">
              <a:schemeClr val="accent2">
                <a:alpha val="4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en-US" sz="1500" b="1" i="1" dirty="0"/>
            </a:lvl1pPr>
          </a:lstStyle>
          <a:p>
            <a:pPr lvl="0" algn="ctr">
              <a:buNone/>
            </a:pPr>
            <a:r>
              <a:rPr lang="en-US" sz="1500" i="1" dirty="0"/>
              <a:t>Insert image or Clip 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810376" y="1716643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1898" baseline="0" smtClean="0">
                <a:solidFill>
                  <a:schemeClr val="tx1"/>
                </a:solidFill>
              </a:defRPr>
            </a:lvl1pPr>
            <a:lvl2pPr>
              <a:defRPr lang="en-US" sz="1687" baseline="0" smtClean="0">
                <a:solidFill>
                  <a:schemeClr val="tx1"/>
                </a:solidFill>
              </a:defRPr>
            </a:lvl2pPr>
            <a:lvl3pPr>
              <a:defRPr lang="en-US" sz="1477" smtClean="0">
                <a:solidFill>
                  <a:schemeClr val="tx1"/>
                </a:solidFill>
              </a:defRPr>
            </a:lvl3pPr>
            <a:lvl4pPr>
              <a:defRPr lang="en-US" sz="1266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405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421911" lvl="1" indent="-180819">
              <a:spcBef>
                <a:spcPts val="405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632866" lvl="2" indent="-150683">
              <a:spcBef>
                <a:spcPts val="405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781038" lvl="3" indent="-115524">
              <a:spcBef>
                <a:spcPts val="405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604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8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Contact Info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5313" y="2143125"/>
            <a:ext cx="11001375" cy="257175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1898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b="1" dirty="0"/>
              <a:t>Contact Name #1 (required)</a:t>
            </a:r>
          </a:p>
          <a:p>
            <a:pPr lvl="0"/>
            <a:r>
              <a:rPr lang="en-US" b="0" dirty="0"/>
              <a:t>Position</a:t>
            </a:r>
          </a:p>
          <a:p>
            <a:pPr lvl="0"/>
            <a:r>
              <a:rPr lang="en-US" b="0" dirty="0"/>
              <a:t>Email address</a:t>
            </a:r>
          </a:p>
          <a:p>
            <a:pPr lvl="0"/>
            <a:endParaRPr lang="en-US" b="0" dirty="0"/>
          </a:p>
          <a:p>
            <a:pPr lvl="0"/>
            <a:r>
              <a:rPr lang="en-US" b="1" dirty="0"/>
              <a:t>Contact Name #2 (optional)</a:t>
            </a:r>
          </a:p>
          <a:p>
            <a:pPr lvl="0"/>
            <a:r>
              <a:rPr lang="en-US" b="0" dirty="0"/>
              <a:t>Position</a:t>
            </a:r>
          </a:p>
          <a:p>
            <a:pPr lvl="0"/>
            <a:r>
              <a:rPr lang="en-US" b="0" dirty="0"/>
              <a:t>Email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56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8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Icon graphic of a person raising their hand to ask a question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1607345"/>
            <a:ext cx="600075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650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Question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8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Icon graphic of two people, a speech bubble, and a question mark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24460" r="8633" b="13669"/>
          <a:stretch/>
        </p:blipFill>
        <p:spPr>
          <a:xfrm>
            <a:off x="1952625" y="1523762"/>
            <a:ext cx="8286750" cy="46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411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Question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8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Icon graphic of a speech bubble containing a question mark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8" y="1071562"/>
            <a:ext cx="7286625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522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1660923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31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7904" y="161414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3164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7904" y="1240869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1898" baseline="0" smtClean="0">
                <a:solidFill>
                  <a:schemeClr val="tx1"/>
                </a:solidFill>
              </a:defRPr>
            </a:lvl1pPr>
            <a:lvl2pPr>
              <a:defRPr lang="en-US" sz="1687" baseline="0" smtClean="0">
                <a:solidFill>
                  <a:schemeClr val="tx1"/>
                </a:solidFill>
              </a:defRPr>
            </a:lvl2pPr>
            <a:lvl3pPr>
              <a:defRPr lang="en-US" sz="1477" smtClean="0">
                <a:solidFill>
                  <a:schemeClr val="tx1"/>
                </a:solidFill>
              </a:defRPr>
            </a:lvl3pPr>
            <a:lvl4pPr>
              <a:defRPr lang="en-US" sz="1266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405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421911" lvl="1" indent="-180819">
              <a:spcBef>
                <a:spcPts val="405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632866" lvl="2" indent="-150683">
              <a:spcBef>
                <a:spcPts val="405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781038" lvl="3" indent="-115524">
              <a:spcBef>
                <a:spcPts val="405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839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 userDrawn="1"/>
        </p:nvSpPr>
        <p:spPr bwMode="auto">
          <a:xfrm>
            <a:off x="0" y="6062140"/>
            <a:ext cx="12207240" cy="80367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26789" tIns="26789" rIns="26789" bIns="26789" numCol="1" rtlCol="0" anchor="ctr" anchorCtr="0" compatLnSpc="1">
            <a:prstTxWarp prst="textNoShape">
              <a:avLst/>
            </a:prstTxWarp>
          </a:bodyPr>
          <a:lstStyle/>
          <a:p>
            <a:pPr marL="120546" marR="0" indent="0" algn="l" defTabSz="308062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49" b="0" i="0" u="none" strike="noStrike" cap="none" normalizeH="0" baseline="0" dirty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7904" y="161414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3164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7904" y="1240869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1898" baseline="0" smtClean="0">
                <a:solidFill>
                  <a:schemeClr val="tx1"/>
                </a:solidFill>
              </a:defRPr>
            </a:lvl1pPr>
            <a:lvl2pPr>
              <a:defRPr lang="en-US" sz="1687" baseline="0" smtClean="0">
                <a:solidFill>
                  <a:schemeClr val="tx1"/>
                </a:solidFill>
              </a:defRPr>
            </a:lvl2pPr>
            <a:lvl3pPr>
              <a:defRPr lang="en-US" sz="1477" smtClean="0">
                <a:solidFill>
                  <a:schemeClr val="tx1"/>
                </a:solidFill>
              </a:defRPr>
            </a:lvl3pPr>
            <a:lvl4pPr>
              <a:defRPr lang="en-US" sz="1266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405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421911" lvl="1" indent="-180819">
              <a:spcBef>
                <a:spcPts val="405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632866" lvl="2" indent="-150683">
              <a:spcBef>
                <a:spcPts val="405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781038" lvl="3" indent="-115524">
              <a:spcBef>
                <a:spcPts val="405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22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Question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47" y="1569652"/>
            <a:ext cx="8215828" cy="45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0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Question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98" y="1774723"/>
            <a:ext cx="4703940" cy="40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16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Contact Info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5313" y="2143125"/>
            <a:ext cx="11001375" cy="257175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2531" b="0" baseline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b="1" dirty="0"/>
              <a:t>Contact Name #1 (required)</a:t>
            </a:r>
          </a:p>
          <a:p>
            <a:pPr lvl="0"/>
            <a:r>
              <a:rPr lang="en-US" b="0" dirty="0"/>
              <a:t>Position</a:t>
            </a:r>
          </a:p>
          <a:p>
            <a:pPr lvl="0"/>
            <a:r>
              <a:rPr lang="en-US" b="0" dirty="0"/>
              <a:t>Email address</a:t>
            </a:r>
          </a:p>
          <a:p>
            <a:pPr lvl="0"/>
            <a:endParaRPr lang="en-US" b="0" dirty="0"/>
          </a:p>
          <a:p>
            <a:pPr lvl="0"/>
            <a:r>
              <a:rPr lang="en-US" b="1" dirty="0"/>
              <a:t>Contact Name #2 (optional)</a:t>
            </a:r>
          </a:p>
          <a:p>
            <a:pPr lvl="0"/>
            <a:r>
              <a:rPr lang="en-US" b="0" dirty="0"/>
              <a:t>Position</a:t>
            </a:r>
          </a:p>
          <a:p>
            <a:pPr lvl="0"/>
            <a:r>
              <a:rPr lang="en-US" b="0" dirty="0"/>
              <a:t>Email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3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91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161413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7903" y="1240869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bg1"/>
                </a:solidFill>
              </a:defRPr>
            </a:lvl1pPr>
            <a:lvl2pPr>
              <a:defRPr lang="en-US" sz="2250" baseline="0" smtClean="0">
                <a:solidFill>
                  <a:schemeClr val="bg1"/>
                </a:solidFill>
              </a:defRPr>
            </a:lvl2pPr>
            <a:lvl3pPr>
              <a:defRPr lang="en-US" sz="1969" smtClean="0">
                <a:solidFill>
                  <a:schemeClr val="bg1"/>
                </a:solidFill>
              </a:defRPr>
            </a:lvl3pPr>
            <a:lvl4pPr>
              <a:defRPr lang="en-US" sz="1687" smtClean="0">
                <a:solidFill>
                  <a:schemeClr val="bg1"/>
                </a:solidFill>
              </a:defRPr>
            </a:lvl4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lvl="1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lvl="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lvl="3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29276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Layou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 descr="&quot;&quot;"/>
          <p:cNvSpPr>
            <a:spLocks/>
          </p:cNvSpPr>
          <p:nvPr userDrawn="1"/>
        </p:nvSpPr>
        <p:spPr bwMode="auto">
          <a:xfrm>
            <a:off x="0" y="0"/>
            <a:ext cx="12215813" cy="68702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69000">
                <a:schemeClr val="accent2">
                  <a:lumMod val="50000"/>
                </a:schemeClr>
              </a:gs>
              <a:gs pos="8300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47" b="0" i="0" u="none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161413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7903" y="1240869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bg1"/>
                </a:solidFill>
              </a:defRPr>
            </a:lvl1pPr>
            <a:lvl2pPr>
              <a:defRPr lang="en-US" sz="2250" baseline="0" smtClean="0">
                <a:solidFill>
                  <a:schemeClr val="bg1"/>
                </a:solidFill>
              </a:defRPr>
            </a:lvl2pPr>
            <a:lvl3pPr>
              <a:defRPr lang="en-US" sz="1969" smtClean="0">
                <a:solidFill>
                  <a:schemeClr val="bg1"/>
                </a:solidFill>
              </a:defRPr>
            </a:lvl3pPr>
            <a:lvl4pPr>
              <a:defRPr lang="en-US" sz="1687" smtClean="0">
                <a:solidFill>
                  <a:schemeClr val="bg1"/>
                </a:solidFill>
              </a:defRPr>
            </a:lvl4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lvl="1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lvl="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lvl="3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7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-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/>
          </p:cNvSpPr>
          <p:nvPr>
            <p:ph type="title" hasCustomPrompt="1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Your Presentation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2571" y="3643312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0063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68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8"/>
          </p:nvPr>
        </p:nvSpPr>
        <p:spPr>
          <a:xfrm>
            <a:off x="7926527" y="5259229"/>
            <a:ext cx="2742902" cy="365001"/>
          </a:xfrm>
        </p:spPr>
        <p:txBody>
          <a:bodyPr/>
          <a:lstStyle/>
          <a:p>
            <a:fld id="{0D6B21D6-F998-49AD-A224-AB141727F7D0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AutoShape 5" descr="&quot;&quot;"/>
          <p:cNvSpPr>
            <a:spLocks/>
          </p:cNvSpPr>
          <p:nvPr userDrawn="1"/>
        </p:nvSpPr>
        <p:spPr bwMode="auto">
          <a:xfrm>
            <a:off x="0" y="481113"/>
            <a:ext cx="12215813" cy="128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953A">
              <a:alpha val="50196"/>
            </a:srgbClr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lvl="0"/>
            <a:endParaRPr lang="en-US" sz="1547" b="0" i="0" u="none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595313" y="481113"/>
            <a:ext cx="1714500" cy="1285875"/>
          </a:xfrm>
          <a:prstGeom prst="rect">
            <a:avLst/>
          </a:prstGeom>
          <a:noFill/>
        </p:spPr>
        <p:txBody>
          <a:bodyPr/>
          <a:lstStyle>
            <a:lvl1pPr marL="0" indent="0"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238750" y="482203"/>
            <a:ext cx="1714500" cy="12858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9882188" y="481113"/>
            <a:ext cx="1714500" cy="12858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877135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161413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7903" y="1240869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tx1"/>
                </a:solidFill>
              </a:defRPr>
            </a:lvl1pPr>
            <a:lvl2pPr>
              <a:defRPr lang="en-US" sz="2250" baseline="0" smtClean="0">
                <a:solidFill>
                  <a:schemeClr val="tx1"/>
                </a:solidFill>
              </a:defRPr>
            </a:lvl2pPr>
            <a:lvl3pPr>
              <a:defRPr lang="en-US" sz="1969" smtClean="0">
                <a:solidFill>
                  <a:schemeClr val="tx1"/>
                </a:solidFill>
              </a:defRPr>
            </a:lvl3pPr>
            <a:lvl4pPr>
              <a:defRPr lang="en-US" sz="1687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lvl="1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lvl="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lvl="3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42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2571" y="3643312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0063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687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>
          <a:xfrm>
            <a:off x="7926527" y="5259229"/>
            <a:ext cx="2742902" cy="365001"/>
          </a:xfrm>
        </p:spPr>
        <p:txBody>
          <a:bodyPr/>
          <a:lstStyle/>
          <a:p>
            <a:pPr algn="r"/>
            <a:fld id="{10E01DED-5ADE-41E7-8881-327ED67474B3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69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-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 descr="&quot;&quot;"/>
          <p:cNvSpPr>
            <a:spLocks/>
          </p:cNvSpPr>
          <p:nvPr userDrawn="1"/>
        </p:nvSpPr>
        <p:spPr bwMode="auto">
          <a:xfrm>
            <a:off x="0" y="481113"/>
            <a:ext cx="12215813" cy="128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A1D">
              <a:alpha val="49804"/>
            </a:srgbClr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47" b="0" i="0" u="none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595313" y="481113"/>
            <a:ext cx="1714500" cy="1285875"/>
          </a:xfrm>
          <a:prstGeom prst="rect">
            <a:avLst/>
          </a:prstGeom>
        </p:spPr>
        <p:txBody>
          <a:bodyPr/>
          <a:lstStyle>
            <a:lvl1pPr marL="0" indent="0"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238750" y="482203"/>
            <a:ext cx="1714500" cy="1285875"/>
          </a:xfrm>
          <a:prstGeom prst="rect">
            <a:avLst/>
          </a:prstGeom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9882188" y="481113"/>
            <a:ext cx="1714500" cy="1285875"/>
          </a:xfrm>
          <a:prstGeom prst="rect">
            <a:avLst/>
          </a:prstGeom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2571" y="3643312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0063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687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>
          <a:xfrm>
            <a:off x="7926527" y="5259229"/>
            <a:ext cx="2742902" cy="365001"/>
          </a:xfrm>
        </p:spPr>
        <p:txBody>
          <a:bodyPr/>
          <a:lstStyle/>
          <a:p>
            <a:pPr algn="r"/>
            <a:fld id="{5350CD8B-27AF-48B9-AF74-0C3ACF2D3223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13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 2-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5" descr="&quot;&quot;"/>
          <p:cNvSpPr>
            <a:spLocks/>
          </p:cNvSpPr>
          <p:nvPr userDrawn="1"/>
        </p:nvSpPr>
        <p:spPr bwMode="auto">
          <a:xfrm rot="5400000">
            <a:off x="-2128123" y="2128123"/>
            <a:ext cx="6107906" cy="18516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A1D">
              <a:alpha val="50196"/>
            </a:srgbClr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lvl="0"/>
            <a:endParaRPr lang="en-US" sz="1547" b="0" i="0" u="none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7" hasCustomPrompt="1"/>
          </p:nvPr>
        </p:nvSpPr>
        <p:spPr>
          <a:xfrm>
            <a:off x="-34290" y="368599"/>
            <a:ext cx="1885950" cy="1414463"/>
          </a:xfrm>
          <a:prstGeom prst="rect">
            <a:avLst/>
          </a:prstGeom>
        </p:spPr>
        <p:txBody>
          <a:bodyPr/>
          <a:lstStyle>
            <a:lvl1pPr marL="0" indent="0">
              <a:defRPr sz="154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9" hasCustomPrompt="1"/>
          </p:nvPr>
        </p:nvSpPr>
        <p:spPr>
          <a:xfrm>
            <a:off x="-34290" y="2351535"/>
            <a:ext cx="1885950" cy="1414463"/>
          </a:xfrm>
          <a:prstGeom prst="rect">
            <a:avLst/>
          </a:prstGeom>
        </p:spPr>
        <p:txBody>
          <a:bodyPr/>
          <a:lstStyle>
            <a:lvl1pPr marL="0" indent="0">
              <a:defRPr sz="154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-34290" y="4334470"/>
            <a:ext cx="1885950" cy="1414463"/>
          </a:xfrm>
          <a:prstGeom prst="rect">
            <a:avLst/>
          </a:prstGeom>
        </p:spPr>
        <p:txBody>
          <a:bodyPr/>
          <a:lstStyle>
            <a:lvl1pPr marL="0" indent="0">
              <a:defRPr sz="154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49830" y="3643312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237321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687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1"/>
          </p:nvPr>
        </p:nvSpPr>
        <p:spPr>
          <a:xfrm>
            <a:off x="8856167" y="5259229"/>
            <a:ext cx="2742902" cy="365001"/>
          </a:xfrm>
        </p:spPr>
        <p:txBody>
          <a:bodyPr/>
          <a:lstStyle/>
          <a:p>
            <a:pPr algn="r"/>
            <a:fld id="{73FEE6FF-9DD7-4C34-BC45-37A8959F1E8C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9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37902" y="629280"/>
            <a:ext cx="10215563" cy="806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640" b="1" i="1" dirty="0">
                <a:solidFill>
                  <a:schemeClr val="tx1"/>
                </a:solidFill>
              </a:rPr>
              <a:t>Our Mission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37903" y="2311515"/>
            <a:ext cx="10516195" cy="22349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219" b="1" dirty="0">
                <a:solidFill>
                  <a:schemeClr val="tx1"/>
                </a:solidFill>
              </a:rPr>
              <a:t>Improving</a:t>
            </a:r>
            <a:r>
              <a:rPr lang="en-US" sz="4219" b="0" dirty="0">
                <a:solidFill>
                  <a:schemeClr val="tx1"/>
                </a:solidFill>
              </a:rPr>
              <a:t> </a:t>
            </a:r>
            <a:r>
              <a:rPr lang="en-US" sz="3797" b="0" dirty="0">
                <a:solidFill>
                  <a:schemeClr val="tx1"/>
                </a:solidFill>
              </a:rPr>
              <a:t>health care access and outcomes for the </a:t>
            </a:r>
            <a:r>
              <a:rPr lang="en-US" sz="4219" b="1" dirty="0">
                <a:solidFill>
                  <a:schemeClr val="tx1"/>
                </a:solidFill>
              </a:rPr>
              <a:t>people</a:t>
            </a:r>
            <a:r>
              <a:rPr lang="en-US" sz="4219" b="0" dirty="0">
                <a:solidFill>
                  <a:schemeClr val="tx1"/>
                </a:solidFill>
              </a:rPr>
              <a:t> </a:t>
            </a:r>
            <a:r>
              <a:rPr lang="en-US" sz="3797" b="0" dirty="0">
                <a:solidFill>
                  <a:schemeClr val="tx1"/>
                </a:solidFill>
              </a:rPr>
              <a:t>we serve while demonstrating sound stewardship of financial </a:t>
            </a:r>
            <a:r>
              <a:rPr lang="en-US" sz="4219" b="1" dirty="0">
                <a:solidFill>
                  <a:schemeClr val="tx1"/>
                </a:solidFill>
              </a:rPr>
              <a:t>resources</a:t>
            </a:r>
            <a:endParaRPr lang="en-US" sz="3797" b="1" dirty="0">
              <a:solidFill>
                <a:schemeClr val="tx1"/>
              </a:solidFill>
            </a:endParaRPr>
          </a:p>
          <a:p>
            <a:endParaRPr lang="en-US" sz="1266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8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642937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7903" y="1714500"/>
            <a:ext cx="10516195" cy="423481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540"/>
              </a:spcBef>
              <a:buFont typeface="Arial" panose="020B0604020202020204" pitchFamily="34" charset="0"/>
              <a:buChar char="•"/>
              <a:defRPr sz="2531" baseline="0">
                <a:solidFill>
                  <a:schemeClr val="tx1"/>
                </a:solidFill>
              </a:defRPr>
            </a:lvl1pPr>
            <a:lvl2pPr marL="562550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  <a:defRPr sz="2250" baseline="0">
                <a:solidFill>
                  <a:schemeClr val="tx1"/>
                </a:solidFill>
              </a:defRPr>
            </a:lvl2pPr>
            <a:lvl3pPr marL="843825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  <a:defRPr sz="1969">
                <a:solidFill>
                  <a:schemeClr val="tx1"/>
                </a:solidFill>
              </a:defRPr>
            </a:lvl3pPr>
            <a:lvl4pPr marL="1041388" indent="-154032">
              <a:spcBef>
                <a:spcPts val="540"/>
              </a:spcBef>
              <a:buFont typeface="Arial" panose="020B0604020202020204" pitchFamily="34" charset="0"/>
              <a:buChar char="•"/>
              <a:defRPr sz="1687">
                <a:solidFill>
                  <a:schemeClr val="tx1"/>
                </a:solidFill>
              </a:defRPr>
            </a:lvl4pPr>
            <a:lvl5pPr marL="964372" indent="-321457">
              <a:spcBef>
                <a:spcPts val="540"/>
              </a:spcBef>
              <a:buFont typeface="Arial" panose="020B0604020202020204" pitchFamily="34" charset="0"/>
              <a:buChar char="•"/>
              <a:defRPr sz="1406"/>
            </a:lvl5pPr>
          </a:lstStyle>
          <a:p>
            <a:pPr lvl="0"/>
            <a:r>
              <a:rPr lang="en-US" dirty="0"/>
              <a:t>Use bullet points sparingly</a:t>
            </a:r>
          </a:p>
          <a:p>
            <a:pPr lvl="1"/>
            <a:r>
              <a:rPr lang="en-US" dirty="0"/>
              <a:t>Try to keep it at 3 – 5 per slide</a:t>
            </a:r>
          </a:p>
          <a:p>
            <a:pPr lvl="0"/>
            <a:r>
              <a:rPr lang="en-US" dirty="0"/>
              <a:t>Only represent key ideas</a:t>
            </a:r>
          </a:p>
          <a:p>
            <a:pPr lvl="0"/>
            <a:r>
              <a:rPr lang="en-US" dirty="0"/>
              <a:t>Examine your font size</a:t>
            </a:r>
          </a:p>
          <a:p>
            <a:pPr lvl="1"/>
            <a:r>
              <a:rPr lang="en-US" dirty="0"/>
              <a:t>Don’t go below 20 </a:t>
            </a:r>
          </a:p>
          <a:p>
            <a:pPr lvl="0"/>
            <a:r>
              <a:rPr lang="en-US" dirty="0"/>
              <a:t>Only add images/other media if relevant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(if you MUST)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58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Graphic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642937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19" b="1" i="1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Replace Bullets with Images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711517" y="1716643"/>
            <a:ext cx="3454718" cy="364545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7963852" y="1716643"/>
            <a:ext cx="3454718" cy="364545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329112" y="1716643"/>
            <a:ext cx="3454718" cy="166520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329112" y="3696891"/>
            <a:ext cx="3454718" cy="166520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</p:spTree>
    <p:extLst>
      <p:ext uri="{BB962C8B-B14F-4D97-AF65-F5344CB8AC3E}">
        <p14:creationId xmlns:p14="http://schemas.microsoft.com/office/powerpoint/2010/main" val="1225082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 and Verdana-White-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8" t="21953" r="38610" b="26798"/>
          <a:stretch/>
        </p:blipFill>
        <p:spPr>
          <a:xfrm>
            <a:off x="5014653" y="1802073"/>
            <a:ext cx="1256405" cy="2591334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1" y="2050252"/>
            <a:ext cx="4821134" cy="18207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219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YOUR MAIN IDEA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6483" y="1350169"/>
            <a:ext cx="5366385" cy="3516868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tx1"/>
                </a:solidFill>
              </a:defRPr>
            </a:lvl1pPr>
            <a:lvl2pPr>
              <a:defRPr lang="en-US" sz="2250" baseline="0" smtClean="0">
                <a:solidFill>
                  <a:schemeClr val="tx1"/>
                </a:solidFill>
              </a:defRPr>
            </a:lvl2pPr>
            <a:lvl3pPr>
              <a:defRPr lang="en-US" sz="1969" smtClean="0">
                <a:solidFill>
                  <a:schemeClr val="tx1"/>
                </a:solidFill>
              </a:defRPr>
            </a:lvl3pPr>
            <a:lvl4pPr>
              <a:defRPr lang="en-US" sz="1687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text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51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-1" y="1839951"/>
            <a:ext cx="12192001" cy="28042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 algn="ctr"/>
            <a:endParaRPr lang="en-US" sz="1266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2383375"/>
            <a:ext cx="4645660" cy="17173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>
                <a:solidFill>
                  <a:schemeClr val="tx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z="4400" dirty="0"/>
              <a:t>Insert Key Point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798333" y="1468280"/>
            <a:ext cx="4470400" cy="3547544"/>
          </a:xfrm>
          <a:prstGeom prst="roundRect">
            <a:avLst>
              <a:gd name="adj" fmla="val 134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marR="0" indent="0" algn="ctr" defTabSz="8205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1" baseline="0">
                <a:solidFill>
                  <a:schemeClr val="tx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add image or other media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14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/>
          <p:cNvSpPr/>
          <p:nvPr userDrawn="1"/>
        </p:nvSpPr>
        <p:spPr>
          <a:xfrm>
            <a:off x="-1" y="1839951"/>
            <a:ext cx="12192001" cy="28042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 algn="ctr"/>
            <a:endParaRPr lang="en-US" sz="1266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94486" y="2385298"/>
            <a:ext cx="4645660" cy="1717357"/>
          </a:xfrm>
          <a:prstGeom prst="rect">
            <a:avLst/>
          </a:prstGeom>
        </p:spPr>
        <p:txBody>
          <a:bodyPr anchor="ctr"/>
          <a:lstStyle>
            <a:lvl1pPr>
              <a:defRPr lang="en-US" sz="4400" b="1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z="4400" dirty="0"/>
              <a:t>Insert Key Point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541369" y="874078"/>
            <a:ext cx="4984328" cy="2803842"/>
          </a:xfrm>
          <a:prstGeom prst="roundRect">
            <a:avLst/>
          </a:prstGeom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284149" indent="-284149">
              <a:buSzPct val="100000"/>
              <a:buFont typeface="Arial" panose="020B0604020202020204" pitchFamily="34" charset="0"/>
              <a:buChar char="•"/>
              <a:defRPr sz="3094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supporting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1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 2-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 descr="&quot;&quot;"/>
          <p:cNvSpPr>
            <a:spLocks/>
          </p:cNvSpPr>
          <p:nvPr userDrawn="1"/>
        </p:nvSpPr>
        <p:spPr bwMode="auto">
          <a:xfrm rot="5400000">
            <a:off x="-2128123" y="2128123"/>
            <a:ext cx="6107906" cy="18516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953A">
              <a:alpha val="50196"/>
            </a:srgbClr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lvl="0"/>
            <a:endParaRPr lang="en-US" sz="1547" b="0" i="0" u="none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-34290" y="368599"/>
            <a:ext cx="1885950" cy="1414463"/>
          </a:xfrm>
          <a:prstGeom prst="rect">
            <a:avLst/>
          </a:prstGeom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-34290" y="2351535"/>
            <a:ext cx="1885950" cy="1414463"/>
          </a:xfrm>
          <a:prstGeom prst="rect">
            <a:avLst/>
          </a:prstGeom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-34290" y="4334470"/>
            <a:ext cx="1885950" cy="1414463"/>
          </a:xfrm>
          <a:prstGeom prst="rect">
            <a:avLst/>
          </a:prstGeom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 hasCustomPrompt="1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Your Presentation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49830" y="3643312"/>
            <a:ext cx="9146858" cy="816531"/>
          </a:xfrm>
          <a:prstGeom prst="rect">
            <a:avLst/>
          </a:prstGeom>
        </p:spPr>
        <p:txBody>
          <a:bodyPr anchor="ctr"/>
          <a:lstStyle>
            <a:lvl1pPr algn="r">
              <a:defRPr baseline="0">
                <a:solidFill>
                  <a:schemeClr val="bg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237321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68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8"/>
          </p:nvPr>
        </p:nvSpPr>
        <p:spPr>
          <a:xfrm>
            <a:off x="8853786" y="5259229"/>
            <a:ext cx="2742902" cy="365001"/>
          </a:xfrm>
        </p:spPr>
        <p:txBody>
          <a:bodyPr/>
          <a:lstStyle/>
          <a:p>
            <a:fld id="{22C7448E-0E3E-4DF1-B0F3-E6FF81879A2A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79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/>
          <p:cNvSpPr/>
          <p:nvPr userDrawn="1"/>
        </p:nvSpPr>
        <p:spPr>
          <a:xfrm>
            <a:off x="1881188" y="4816914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 descr="&quot;&quot;"/>
          <p:cNvSpPr/>
          <p:nvPr userDrawn="1"/>
        </p:nvSpPr>
        <p:spPr>
          <a:xfrm>
            <a:off x="1881188" y="3271721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 descr="&quot;&quot;"/>
          <p:cNvSpPr/>
          <p:nvPr userDrawn="1"/>
        </p:nvSpPr>
        <p:spPr>
          <a:xfrm>
            <a:off x="1881188" y="1716643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160734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19" b="1" i="1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List 3 Main Concerns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5" hasCustomPrompt="1"/>
          </p:nvPr>
        </p:nvSpPr>
        <p:spPr>
          <a:xfrm>
            <a:off x="840105" y="1453869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951386" y="1697355"/>
            <a:ext cx="8255318" cy="842248"/>
          </a:xfrm>
          <a:prstGeom prst="rect">
            <a:avLst/>
          </a:prstGeom>
        </p:spPr>
        <p:txBody>
          <a:bodyPr anchor="ctr"/>
          <a:lstStyle>
            <a:lvl1pPr>
              <a:defRPr lang="en-US" sz="3094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401822" lvl="0" indent="-401822">
              <a:buFont typeface="Calibri" panose="020F0502020204030204" pitchFamily="34" charset="0"/>
              <a:buChar char="→"/>
            </a:pPr>
            <a:r>
              <a:rPr lang="en-US" dirty="0"/>
              <a:t>Click to add text</a:t>
            </a:r>
          </a:p>
        </p:txBody>
      </p:sp>
      <p:sp>
        <p:nvSpPr>
          <p:cNvPr id="30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835342" y="3008947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3951386" y="3253264"/>
            <a:ext cx="8255318" cy="842248"/>
          </a:xfrm>
          <a:prstGeom prst="rect">
            <a:avLst/>
          </a:prstGeom>
        </p:spPr>
        <p:txBody>
          <a:bodyPr anchor="ctr"/>
          <a:lstStyle>
            <a:lvl1pPr>
              <a:defRPr lang="en-US" sz="3094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401822" lvl="0" indent="-401822">
              <a:buFont typeface="Calibri" panose="020F0502020204030204" pitchFamily="34" charset="0"/>
              <a:buChar char="→"/>
            </a:pPr>
            <a:r>
              <a:rPr lang="en-US" dirty="0"/>
              <a:t>Click to add text</a:t>
            </a:r>
          </a:p>
        </p:txBody>
      </p:sp>
      <p:sp>
        <p:nvSpPr>
          <p:cNvPr id="31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5342" y="4554140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1386" y="4798457"/>
            <a:ext cx="8255318" cy="842248"/>
          </a:xfrm>
          <a:prstGeom prst="rect">
            <a:avLst/>
          </a:prstGeom>
        </p:spPr>
        <p:txBody>
          <a:bodyPr anchor="ctr"/>
          <a:lstStyle>
            <a:lvl1pPr marL="401822" indent="-401822">
              <a:buFont typeface="Calibri" panose="020F0502020204030204" pitchFamily="34" charset="0"/>
              <a:buChar char="→"/>
              <a:defRPr sz="3094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34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20898" y="474859"/>
            <a:ext cx="5079681" cy="5407104"/>
          </a:xfrm>
          <a:prstGeom prst="rect">
            <a:avLst/>
          </a:prstGeom>
        </p:spPr>
        <p:txBody>
          <a:bodyPr anchor="ctr"/>
          <a:lstStyle>
            <a:lvl1pPr marL="0" indent="0">
              <a:defRPr sz="379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enter a relevant quote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78760" y="0"/>
            <a:ext cx="5791200" cy="6356822"/>
          </a:xfrm>
          <a:prstGeom prst="roundRect">
            <a:avLst>
              <a:gd name="adj" fmla="val 2517"/>
            </a:avLst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algn="ctr">
              <a:buNone/>
              <a:defRPr sz="5625" b="1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b="1" i="1" dirty="0"/>
              <a:t>Click to insert image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83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642937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19" b="1" i="1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92241" y="1716643"/>
            <a:ext cx="5948680" cy="3673475"/>
          </a:xfrm>
          <a:prstGeom prst="roundRect">
            <a:avLst>
              <a:gd name="adj" fmla="val 7126"/>
            </a:avLst>
          </a:prstGeom>
          <a:ln>
            <a:solidFill>
              <a:schemeClr val="accent2"/>
            </a:solidFill>
          </a:ln>
          <a:effectLst>
            <a:glow rad="63500">
              <a:schemeClr val="accent2">
                <a:alpha val="4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en-US" sz="2000" b="1" i="1" dirty="0"/>
            </a:lvl1pPr>
          </a:lstStyle>
          <a:p>
            <a:pPr lvl="0" algn="ctr">
              <a:buNone/>
            </a:pPr>
            <a:r>
              <a:rPr lang="en-US" sz="2000" i="1" dirty="0"/>
              <a:t>Insert image or Clip 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810375" y="1716643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tx1"/>
                </a:solidFill>
              </a:defRPr>
            </a:lvl1pPr>
            <a:lvl2pPr>
              <a:defRPr lang="en-US" sz="2250" baseline="0" smtClean="0">
                <a:solidFill>
                  <a:schemeClr val="tx1"/>
                </a:solidFill>
              </a:defRPr>
            </a:lvl2pPr>
            <a:lvl3pPr>
              <a:defRPr lang="en-US" sz="1969" smtClean="0">
                <a:solidFill>
                  <a:schemeClr val="tx1"/>
                </a:solidFill>
              </a:defRPr>
            </a:lvl3pPr>
            <a:lvl4pPr>
              <a:defRPr lang="en-US" sz="1687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30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Contact Info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5313" y="2143125"/>
            <a:ext cx="11001375" cy="257175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2531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b="1" dirty="0"/>
              <a:t>Contact Name #1 (required)</a:t>
            </a:r>
          </a:p>
          <a:p>
            <a:pPr lvl="0"/>
            <a:r>
              <a:rPr lang="en-US" b="0" dirty="0"/>
              <a:t>Position</a:t>
            </a:r>
          </a:p>
          <a:p>
            <a:pPr lvl="0"/>
            <a:r>
              <a:rPr lang="en-US" b="0" dirty="0"/>
              <a:t>Email address</a:t>
            </a:r>
          </a:p>
          <a:p>
            <a:pPr lvl="0"/>
            <a:endParaRPr lang="en-US" b="0" dirty="0"/>
          </a:p>
          <a:p>
            <a:pPr lvl="0"/>
            <a:r>
              <a:rPr lang="en-US" b="1" dirty="0"/>
              <a:t>Contact Name #2 (optional)</a:t>
            </a:r>
          </a:p>
          <a:p>
            <a:pPr lvl="0"/>
            <a:r>
              <a:rPr lang="en-US" b="0" dirty="0"/>
              <a:t>Position</a:t>
            </a:r>
          </a:p>
          <a:p>
            <a:pPr lvl="0"/>
            <a:r>
              <a:rPr lang="en-US" b="0" dirty="0"/>
              <a:t>Email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32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Icon graphic of a person raising their hand to ask a question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1607344"/>
            <a:ext cx="600075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22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Question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Icon graphic of two people, a speech bubble, and a question mark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24460" r="8633" b="13669"/>
          <a:stretch/>
        </p:blipFill>
        <p:spPr>
          <a:xfrm>
            <a:off x="1952625" y="1523762"/>
            <a:ext cx="8286750" cy="46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35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Question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Icon graphic of a speech bubble containing a question mark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8" y="1071562"/>
            <a:ext cx="7286625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5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00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161413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7903" y="1240869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tx1"/>
                </a:solidFill>
              </a:defRPr>
            </a:lvl1pPr>
            <a:lvl2pPr>
              <a:defRPr lang="en-US" sz="2250" baseline="0" smtClean="0">
                <a:solidFill>
                  <a:schemeClr val="tx1"/>
                </a:solidFill>
              </a:defRPr>
            </a:lvl2pPr>
            <a:lvl3pPr>
              <a:defRPr lang="en-US" sz="1969" smtClean="0">
                <a:solidFill>
                  <a:schemeClr val="tx1"/>
                </a:solidFill>
              </a:defRPr>
            </a:lvl3pPr>
            <a:lvl4pPr>
              <a:defRPr lang="en-US" sz="1687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15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 userDrawn="1"/>
        </p:nvSpPr>
        <p:spPr bwMode="auto">
          <a:xfrm>
            <a:off x="0" y="6062140"/>
            <a:ext cx="12207240" cy="80367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9" tIns="35719" rIns="35719" bIns="35719" numCol="1" rtlCol="0" anchor="ctr" anchorCtr="0" compatLnSpc="1">
            <a:prstTxWarp prst="textNoShape">
              <a:avLst/>
            </a:prstTxWarp>
          </a:bodyPr>
          <a:lstStyle/>
          <a:p>
            <a:pPr marL="160729" marR="0" indent="0" algn="l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66" b="0" i="0" u="none" strike="noStrike" cap="none" normalizeH="0" baseline="0" dirty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161413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7903" y="1240869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tx1"/>
                </a:solidFill>
              </a:defRPr>
            </a:lvl1pPr>
            <a:lvl2pPr>
              <a:defRPr lang="en-US" sz="2250" baseline="0" smtClean="0">
                <a:solidFill>
                  <a:schemeClr val="tx1"/>
                </a:solidFill>
              </a:defRPr>
            </a:lvl2pPr>
            <a:lvl3pPr>
              <a:defRPr lang="en-US" sz="1969" smtClean="0">
                <a:solidFill>
                  <a:schemeClr val="tx1"/>
                </a:solidFill>
              </a:defRPr>
            </a:lvl3pPr>
            <a:lvl4pPr>
              <a:defRPr lang="en-US" sz="1687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6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37902" y="629280"/>
            <a:ext cx="10215563" cy="806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640" b="1" i="1" dirty="0">
                <a:solidFill>
                  <a:schemeClr val="bg1"/>
                </a:solidFill>
              </a:rPr>
              <a:t>Our Mission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37903" y="2311515"/>
            <a:ext cx="10516195" cy="22349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219" b="1" dirty="0">
                <a:solidFill>
                  <a:schemeClr val="bg1"/>
                </a:solidFill>
              </a:rPr>
              <a:t>Improving</a:t>
            </a:r>
            <a:r>
              <a:rPr lang="en-US" sz="4219" b="0" dirty="0">
                <a:solidFill>
                  <a:schemeClr val="bg1"/>
                </a:solidFill>
              </a:rPr>
              <a:t> </a:t>
            </a:r>
            <a:r>
              <a:rPr lang="en-US" sz="3797" b="0" dirty="0">
                <a:solidFill>
                  <a:schemeClr val="bg1"/>
                </a:solidFill>
              </a:rPr>
              <a:t>health care access and outcomes for the </a:t>
            </a:r>
            <a:r>
              <a:rPr lang="en-US" sz="4219" b="1" dirty="0">
                <a:solidFill>
                  <a:schemeClr val="bg1"/>
                </a:solidFill>
              </a:rPr>
              <a:t>people</a:t>
            </a:r>
            <a:r>
              <a:rPr lang="en-US" sz="4219" b="0" dirty="0">
                <a:solidFill>
                  <a:schemeClr val="bg1"/>
                </a:solidFill>
              </a:rPr>
              <a:t> </a:t>
            </a:r>
            <a:r>
              <a:rPr lang="en-US" sz="3797" b="0" dirty="0">
                <a:solidFill>
                  <a:schemeClr val="bg1"/>
                </a:solidFill>
              </a:rPr>
              <a:t>we serve while demonstrating sound stewardship of financial </a:t>
            </a:r>
            <a:r>
              <a:rPr lang="en-US" sz="4219" b="1" dirty="0">
                <a:solidFill>
                  <a:schemeClr val="bg1"/>
                </a:solidFill>
              </a:rPr>
              <a:t>resources</a:t>
            </a:r>
            <a:endParaRPr lang="en-US" sz="3797" b="1" dirty="0">
              <a:solidFill>
                <a:schemeClr val="bg1"/>
              </a:solidFill>
            </a:endParaRPr>
          </a:p>
          <a:p>
            <a:endParaRPr lang="en-US" sz="1266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11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191" b="221"/>
          <a:stretch/>
        </p:blipFill>
        <p:spPr>
          <a:xfrm>
            <a:off x="321166" y="5308587"/>
            <a:ext cx="1233314" cy="1126503"/>
          </a:xfrm>
          <a:prstGeom prst="rect">
            <a:avLst/>
          </a:prstGeom>
          <a:solidFill>
            <a:srgbClr val="EBE7DD"/>
          </a:solidFill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16" t="2433" r="2688" b="4878"/>
          <a:stretch/>
        </p:blipFill>
        <p:spPr>
          <a:xfrm>
            <a:off x="10606034" y="341644"/>
            <a:ext cx="1235664" cy="11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129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455734" cy="3581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71600" y="838200"/>
            <a:ext cx="9479843" cy="8953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17904" y="0"/>
            <a:ext cx="40005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191" b="221"/>
          <a:stretch/>
        </p:blipFill>
        <p:spPr>
          <a:xfrm>
            <a:off x="10851443" y="5575287"/>
            <a:ext cx="1233314" cy="1126503"/>
          </a:xfrm>
          <a:prstGeom prst="rect">
            <a:avLst/>
          </a:prstGeom>
          <a:solidFill>
            <a:srgbClr val="EBE7DD"/>
          </a:solidFill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TextBox 13"/>
          <p:cNvSpPr txBox="1"/>
          <p:nvPr userDrawn="1"/>
        </p:nvSpPr>
        <p:spPr>
          <a:xfrm>
            <a:off x="10344150" y="6419850"/>
            <a:ext cx="50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D9E3F3-D463-40E9-878F-801D4292F2EE}" type="slidenum">
              <a:rPr lang="en-US" smtClean="0">
                <a:solidFill>
                  <a:srgbClr val="69A1AB"/>
                </a:solidFill>
              </a:rPr>
              <a:t>‹#›</a:t>
            </a:fld>
            <a:endParaRPr lang="en-US" dirty="0">
              <a:solidFill>
                <a:srgbClr val="69A1AB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80398" y="838200"/>
            <a:ext cx="461665" cy="53003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HCBS Strategies,</a:t>
            </a:r>
            <a:r>
              <a:rPr lang="en-US" b="1" baseline="0" dirty="0">
                <a:solidFill>
                  <a:schemeClr val="bg1"/>
                </a:solidFill>
                <a:latin typeface="Calibri" panose="020F0502020204030204" pitchFamily="34" charset="0"/>
              </a:rPr>
              <a:t> Inc.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16" t="2433" r="2688" b="4878"/>
          <a:stretch/>
        </p:blipFill>
        <p:spPr>
          <a:xfrm>
            <a:off x="10831218" y="226716"/>
            <a:ext cx="1235664" cy="11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95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92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b="-1113"/>
          <a:stretch/>
        </p:blipFill>
        <p:spPr>
          <a:xfrm>
            <a:off x="11367370" y="5995495"/>
            <a:ext cx="814879" cy="915781"/>
          </a:xfrm>
          <a:prstGeom prst="rect">
            <a:avLst/>
          </a:prstGeom>
          <a:solidFill>
            <a:srgbClr val="EBE7DD"/>
          </a:solidFill>
        </p:spPr>
      </p:pic>
    </p:spTree>
    <p:extLst>
      <p:ext uri="{BB962C8B-B14F-4D97-AF65-F5344CB8AC3E}">
        <p14:creationId xmlns:p14="http://schemas.microsoft.com/office/powerpoint/2010/main" val="4233193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b="-1113"/>
          <a:stretch/>
        </p:blipFill>
        <p:spPr>
          <a:xfrm>
            <a:off x="11367370" y="5995495"/>
            <a:ext cx="814879" cy="915781"/>
          </a:xfrm>
          <a:prstGeom prst="rect">
            <a:avLst/>
          </a:prstGeom>
          <a:solidFill>
            <a:srgbClr val="EBE7DD"/>
          </a:solidFill>
        </p:spPr>
      </p:pic>
    </p:spTree>
    <p:extLst>
      <p:ext uri="{BB962C8B-B14F-4D97-AF65-F5344CB8AC3E}">
        <p14:creationId xmlns:p14="http://schemas.microsoft.com/office/powerpoint/2010/main" val="1796790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b="-1113"/>
          <a:stretch/>
        </p:blipFill>
        <p:spPr>
          <a:xfrm>
            <a:off x="11367370" y="5995495"/>
            <a:ext cx="814879" cy="915781"/>
          </a:xfrm>
          <a:prstGeom prst="rect">
            <a:avLst/>
          </a:prstGeom>
          <a:solidFill>
            <a:srgbClr val="EBE7DD"/>
          </a:solidFill>
        </p:spPr>
      </p:pic>
    </p:spTree>
    <p:extLst>
      <p:ext uri="{BB962C8B-B14F-4D97-AF65-F5344CB8AC3E}">
        <p14:creationId xmlns:p14="http://schemas.microsoft.com/office/powerpoint/2010/main" val="1423406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b="-1113"/>
          <a:stretch/>
        </p:blipFill>
        <p:spPr>
          <a:xfrm>
            <a:off x="11367370" y="5995495"/>
            <a:ext cx="814879" cy="915781"/>
          </a:xfrm>
          <a:prstGeom prst="rect">
            <a:avLst/>
          </a:prstGeom>
          <a:solidFill>
            <a:srgbClr val="EBE7DD"/>
          </a:solidFill>
        </p:spPr>
      </p:pic>
    </p:spTree>
    <p:extLst>
      <p:ext uri="{BB962C8B-B14F-4D97-AF65-F5344CB8AC3E}">
        <p14:creationId xmlns:p14="http://schemas.microsoft.com/office/powerpoint/2010/main" val="1446351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b="-1113"/>
          <a:stretch/>
        </p:blipFill>
        <p:spPr>
          <a:xfrm>
            <a:off x="11367370" y="5995495"/>
            <a:ext cx="814879" cy="915781"/>
          </a:xfrm>
          <a:prstGeom prst="rect">
            <a:avLst/>
          </a:prstGeom>
          <a:solidFill>
            <a:srgbClr val="EBE7DD"/>
          </a:solidFill>
        </p:spPr>
      </p:pic>
    </p:spTree>
    <p:extLst>
      <p:ext uri="{BB962C8B-B14F-4D97-AF65-F5344CB8AC3E}">
        <p14:creationId xmlns:p14="http://schemas.microsoft.com/office/powerpoint/2010/main" val="2941843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-1113"/>
          <a:stretch/>
        </p:blipFill>
        <p:spPr>
          <a:xfrm>
            <a:off x="11367370" y="5995495"/>
            <a:ext cx="814879" cy="915781"/>
          </a:xfrm>
          <a:prstGeom prst="rect">
            <a:avLst/>
          </a:prstGeom>
          <a:solidFill>
            <a:srgbClr val="EBE7DD"/>
          </a:solidFill>
        </p:spPr>
      </p:pic>
    </p:spTree>
    <p:extLst>
      <p:ext uri="{BB962C8B-B14F-4D97-AF65-F5344CB8AC3E}">
        <p14:creationId xmlns:p14="http://schemas.microsoft.com/office/powerpoint/2010/main" val="1966015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dirty="0"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-1113"/>
          <a:stretch/>
        </p:blipFill>
        <p:spPr>
          <a:xfrm>
            <a:off x="11367370" y="5995495"/>
            <a:ext cx="814879" cy="915781"/>
          </a:xfrm>
          <a:prstGeom prst="rect">
            <a:avLst/>
          </a:prstGeom>
          <a:solidFill>
            <a:srgbClr val="EBE7DD"/>
          </a:solidFill>
        </p:spPr>
      </p:pic>
    </p:spTree>
    <p:extLst>
      <p:ext uri="{BB962C8B-B14F-4D97-AF65-F5344CB8AC3E}">
        <p14:creationId xmlns:p14="http://schemas.microsoft.com/office/powerpoint/2010/main" val="255561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642937"/>
            <a:ext cx="10516195" cy="816531"/>
          </a:xfrm>
          <a:prstGeom prst="rect">
            <a:avLst/>
          </a:prstGeom>
        </p:spPr>
        <p:txBody>
          <a:bodyPr anchor="ctr"/>
          <a:lstStyle>
            <a:lvl1pPr algn="ctr">
              <a:defRPr sz="4219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7903" y="1716643"/>
            <a:ext cx="10516195" cy="4230529"/>
          </a:xfrm>
          <a:prstGeom prst="rect">
            <a:avLst/>
          </a:prstGeom>
        </p:spPr>
        <p:txBody>
          <a:bodyPr/>
          <a:lstStyle>
            <a:lvl1pPr>
              <a:defRPr lang="en-US" sz="2531" baseline="0" dirty="0" smtClean="0">
                <a:solidFill>
                  <a:schemeClr val="bg1"/>
                </a:solidFill>
              </a:defRPr>
            </a:lvl1pPr>
            <a:lvl2pPr>
              <a:defRPr lang="en-US" sz="2250" baseline="0" dirty="0" smtClean="0">
                <a:solidFill>
                  <a:schemeClr val="bg1"/>
                </a:solidFill>
              </a:defRPr>
            </a:lvl2pPr>
            <a:lvl3pPr>
              <a:defRPr lang="en-US" sz="1969" dirty="0" smtClean="0">
                <a:solidFill>
                  <a:schemeClr val="bg1"/>
                </a:solidFill>
              </a:defRPr>
            </a:lvl3pPr>
            <a:lvl4pPr>
              <a:defRPr lang="en-US" sz="1687" dirty="0" smtClean="0">
                <a:solidFill>
                  <a:schemeClr val="bg1"/>
                </a:solidFill>
              </a:defRPr>
            </a:lvl4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Use bullet points sparingly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Try to keep it at 3 – 5 per slide</a:t>
            </a:r>
          </a:p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Only represent key ideas</a:t>
            </a:r>
          </a:p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Examine your font size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Don’t go below 20 </a:t>
            </a:r>
          </a:p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Only add images/other media if relevant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 (only if you MUST)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834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851A-00FD-45D4-BA7C-BB2E88F96F91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99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851A-00FD-45D4-BA7C-BB2E88F96F91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ster slide HEA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26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851A-00FD-45D4-BA7C-BB2E88F96F91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11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851A-00FD-45D4-BA7C-BB2E88F96F91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316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851A-00FD-45D4-BA7C-BB2E88F96F91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83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851A-00FD-45D4-BA7C-BB2E88F96F91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36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851A-00FD-45D4-BA7C-BB2E88F96F91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5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851A-00FD-45D4-BA7C-BB2E88F96F91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70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851A-00FD-45D4-BA7C-BB2E88F96F91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066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851A-00FD-45D4-BA7C-BB2E88F96F91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Graphic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642937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19" b="1" i="1" u="none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Replace Bullets with Images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711517" y="1716643"/>
            <a:ext cx="3454718" cy="364545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7963852" y="1716643"/>
            <a:ext cx="3454718" cy="364545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329112" y="1716643"/>
            <a:ext cx="3454718" cy="166520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329112" y="3696891"/>
            <a:ext cx="3454718" cy="166520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</p:spTree>
    <p:extLst>
      <p:ext uri="{BB962C8B-B14F-4D97-AF65-F5344CB8AC3E}">
        <p14:creationId xmlns:p14="http://schemas.microsoft.com/office/powerpoint/2010/main" val="2771163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8851A-00FD-45D4-BA7C-BB2E88F96F91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46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 hasCustomPrompt="1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Your Presentation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2571" y="3643312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0063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68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7926527" y="5259229"/>
            <a:ext cx="2742902" cy="365001"/>
          </a:xfrm>
        </p:spPr>
        <p:txBody>
          <a:bodyPr/>
          <a:lstStyle/>
          <a:p>
            <a:fld id="{F266A2F6-10A3-4D87-8EA4-56158665A17A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57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-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/>
          </p:cNvSpPr>
          <p:nvPr>
            <p:ph type="title" hasCustomPrompt="1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Your Presentation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2571" y="3643312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0063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68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8"/>
          </p:nvPr>
        </p:nvSpPr>
        <p:spPr>
          <a:xfrm>
            <a:off x="7926527" y="5259229"/>
            <a:ext cx="2742902" cy="365001"/>
          </a:xfrm>
        </p:spPr>
        <p:txBody>
          <a:bodyPr/>
          <a:lstStyle/>
          <a:p>
            <a:fld id="{0D6B21D6-F998-49AD-A224-AB141727F7D0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AutoShape 5" descr="&quot;&quot;"/>
          <p:cNvSpPr>
            <a:spLocks/>
          </p:cNvSpPr>
          <p:nvPr userDrawn="1"/>
        </p:nvSpPr>
        <p:spPr bwMode="auto">
          <a:xfrm>
            <a:off x="0" y="481113"/>
            <a:ext cx="12215813" cy="128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953A">
              <a:alpha val="50196"/>
            </a:srgbClr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lvl="0"/>
            <a:endParaRPr lang="en-US" sz="1547" b="0" i="0" u="none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595313" y="481113"/>
            <a:ext cx="1714500" cy="1285875"/>
          </a:xfrm>
          <a:prstGeom prst="rect">
            <a:avLst/>
          </a:prstGeom>
          <a:noFill/>
        </p:spPr>
        <p:txBody>
          <a:bodyPr/>
          <a:lstStyle>
            <a:lvl1pPr marL="0" indent="0"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238750" y="482203"/>
            <a:ext cx="1714500" cy="12858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9882188" y="481113"/>
            <a:ext cx="1714500" cy="1285875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4267837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 2-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 descr="&quot;&quot;"/>
          <p:cNvSpPr>
            <a:spLocks/>
          </p:cNvSpPr>
          <p:nvPr userDrawn="1"/>
        </p:nvSpPr>
        <p:spPr bwMode="auto">
          <a:xfrm rot="5400000">
            <a:off x="-2128123" y="2128123"/>
            <a:ext cx="6107906" cy="18516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953A">
              <a:alpha val="50196"/>
            </a:srgbClr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lvl="0"/>
            <a:endParaRPr lang="en-US" sz="1547" b="0" i="0" u="none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-34290" y="368599"/>
            <a:ext cx="1885950" cy="1414463"/>
          </a:xfrm>
          <a:prstGeom prst="rect">
            <a:avLst/>
          </a:prstGeom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-34290" y="2351535"/>
            <a:ext cx="1885950" cy="1414463"/>
          </a:xfrm>
          <a:prstGeom prst="rect">
            <a:avLst/>
          </a:prstGeom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-34290" y="4334470"/>
            <a:ext cx="1885950" cy="1414463"/>
          </a:xfrm>
          <a:prstGeom prst="rect">
            <a:avLst/>
          </a:prstGeom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 hasCustomPrompt="1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Your Presentation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49830" y="3643312"/>
            <a:ext cx="9146858" cy="816531"/>
          </a:xfrm>
          <a:prstGeom prst="rect">
            <a:avLst/>
          </a:prstGeom>
        </p:spPr>
        <p:txBody>
          <a:bodyPr anchor="ctr"/>
          <a:lstStyle>
            <a:lvl1pPr algn="r">
              <a:defRPr baseline="0">
                <a:solidFill>
                  <a:schemeClr val="bg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237321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687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8"/>
          </p:nvPr>
        </p:nvSpPr>
        <p:spPr>
          <a:xfrm>
            <a:off x="8853786" y="5259229"/>
            <a:ext cx="2742902" cy="365001"/>
          </a:xfrm>
        </p:spPr>
        <p:txBody>
          <a:bodyPr/>
          <a:lstStyle/>
          <a:p>
            <a:fld id="{22C7448E-0E3E-4DF1-B0F3-E6FF81879A2A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2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37902" y="629280"/>
            <a:ext cx="10215563" cy="806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640" b="1" i="1" dirty="0">
                <a:solidFill>
                  <a:schemeClr val="bg1"/>
                </a:solidFill>
              </a:rPr>
              <a:t>Our Mission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37903" y="2311515"/>
            <a:ext cx="10516195" cy="22349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219" b="1" dirty="0">
                <a:solidFill>
                  <a:schemeClr val="bg1"/>
                </a:solidFill>
              </a:rPr>
              <a:t>Improving</a:t>
            </a:r>
            <a:r>
              <a:rPr lang="en-US" sz="4219" b="0" dirty="0">
                <a:solidFill>
                  <a:schemeClr val="bg1"/>
                </a:solidFill>
              </a:rPr>
              <a:t> </a:t>
            </a:r>
            <a:r>
              <a:rPr lang="en-US" sz="3797" b="0" dirty="0">
                <a:solidFill>
                  <a:schemeClr val="bg1"/>
                </a:solidFill>
              </a:rPr>
              <a:t>health care access and outcomes for the </a:t>
            </a:r>
            <a:r>
              <a:rPr lang="en-US" sz="4219" b="1" dirty="0">
                <a:solidFill>
                  <a:schemeClr val="bg1"/>
                </a:solidFill>
              </a:rPr>
              <a:t>people</a:t>
            </a:r>
            <a:r>
              <a:rPr lang="en-US" sz="4219" b="0" dirty="0">
                <a:solidFill>
                  <a:schemeClr val="bg1"/>
                </a:solidFill>
              </a:rPr>
              <a:t> </a:t>
            </a:r>
            <a:r>
              <a:rPr lang="en-US" sz="3797" b="0" dirty="0">
                <a:solidFill>
                  <a:schemeClr val="bg1"/>
                </a:solidFill>
              </a:rPr>
              <a:t>we serve while demonstrating sound stewardship of financial </a:t>
            </a:r>
            <a:r>
              <a:rPr lang="en-US" sz="4219" b="1" dirty="0">
                <a:solidFill>
                  <a:schemeClr val="bg1"/>
                </a:solidFill>
              </a:rPr>
              <a:t>resources</a:t>
            </a:r>
            <a:endParaRPr lang="en-US" sz="3797" b="1" dirty="0">
              <a:solidFill>
                <a:schemeClr val="bg1"/>
              </a:solidFill>
            </a:endParaRPr>
          </a:p>
          <a:p>
            <a:endParaRPr lang="en-US" sz="1266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648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642937"/>
            <a:ext cx="10516195" cy="816531"/>
          </a:xfrm>
          <a:prstGeom prst="rect">
            <a:avLst/>
          </a:prstGeom>
        </p:spPr>
        <p:txBody>
          <a:bodyPr anchor="ctr"/>
          <a:lstStyle>
            <a:lvl1pPr algn="ctr">
              <a:defRPr sz="4219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7903" y="1716643"/>
            <a:ext cx="10516195" cy="4230529"/>
          </a:xfrm>
          <a:prstGeom prst="rect">
            <a:avLst/>
          </a:prstGeom>
        </p:spPr>
        <p:txBody>
          <a:bodyPr/>
          <a:lstStyle>
            <a:lvl1pPr>
              <a:defRPr lang="en-US" sz="2531" baseline="0" dirty="0" smtClean="0">
                <a:solidFill>
                  <a:schemeClr val="bg1"/>
                </a:solidFill>
              </a:defRPr>
            </a:lvl1pPr>
            <a:lvl2pPr>
              <a:defRPr lang="en-US" sz="2250" baseline="0" dirty="0" smtClean="0">
                <a:solidFill>
                  <a:schemeClr val="bg1"/>
                </a:solidFill>
              </a:defRPr>
            </a:lvl2pPr>
            <a:lvl3pPr>
              <a:defRPr lang="en-US" sz="1969" dirty="0" smtClean="0">
                <a:solidFill>
                  <a:schemeClr val="bg1"/>
                </a:solidFill>
              </a:defRPr>
            </a:lvl3pPr>
            <a:lvl4pPr>
              <a:defRPr lang="en-US" sz="1687" dirty="0" smtClean="0">
                <a:solidFill>
                  <a:schemeClr val="bg1"/>
                </a:solidFill>
              </a:defRPr>
            </a:lvl4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Use bullet points sparingly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Try to keep it at 3 – 5 per slide</a:t>
            </a:r>
          </a:p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Only represent key ideas</a:t>
            </a:r>
          </a:p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Examine your font size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Don’t go below 20 </a:t>
            </a:r>
          </a:p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Only add images/other media if relevant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 (only if you MUST)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95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Graphic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642937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19" b="1" i="1" u="none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Replace Bullets with Images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711517" y="1716643"/>
            <a:ext cx="3454718" cy="364545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7963852" y="1716643"/>
            <a:ext cx="3454718" cy="364545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329112" y="1716643"/>
            <a:ext cx="3454718" cy="166520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329112" y="3696891"/>
            <a:ext cx="3454718" cy="166520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</p:spTree>
    <p:extLst>
      <p:ext uri="{BB962C8B-B14F-4D97-AF65-F5344CB8AC3E}">
        <p14:creationId xmlns:p14="http://schemas.microsoft.com/office/powerpoint/2010/main" val="11824118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 and Verdana-Gray-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1" y="2050252"/>
            <a:ext cx="4821134" cy="18207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219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YOUR MAIN IDEA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6483" y="1350169"/>
            <a:ext cx="5366385" cy="3516868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bg1"/>
                </a:solidFill>
              </a:defRPr>
            </a:lvl1pPr>
            <a:lvl2pPr>
              <a:defRPr lang="en-US" sz="2250" baseline="0" smtClean="0">
                <a:solidFill>
                  <a:schemeClr val="bg1"/>
                </a:solidFill>
              </a:defRPr>
            </a:lvl2pPr>
            <a:lvl3pPr>
              <a:defRPr lang="en-US" sz="1969" smtClean="0">
                <a:solidFill>
                  <a:schemeClr val="bg1"/>
                </a:solidFill>
              </a:defRPr>
            </a:lvl3pPr>
            <a:lvl4pPr>
              <a:defRPr lang="en-US" sz="1687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text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2" t="24834" r="39202" b="29029"/>
          <a:stretch/>
        </p:blipFill>
        <p:spPr>
          <a:xfrm>
            <a:off x="5074920" y="1954530"/>
            <a:ext cx="1192357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193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Text and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-1" y="1839951"/>
            <a:ext cx="12192001" cy="28042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266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2383375"/>
            <a:ext cx="4645660" cy="17173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z="4400" dirty="0"/>
              <a:t>Insert Key Point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798333" y="1468280"/>
            <a:ext cx="4470400" cy="3547544"/>
          </a:xfrm>
          <a:prstGeom prst="roundRect">
            <a:avLst>
              <a:gd name="adj" fmla="val 134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marR="0" indent="0" algn="ctr" defTabSz="8205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1" baseline="0">
                <a:solidFill>
                  <a:schemeClr val="tx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add image or other media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59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Text 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/>
          <p:cNvSpPr/>
          <p:nvPr userDrawn="1"/>
        </p:nvSpPr>
        <p:spPr>
          <a:xfrm>
            <a:off x="-1" y="1839951"/>
            <a:ext cx="12192001" cy="28042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 algn="ctr"/>
            <a:endParaRPr lang="en-US" sz="1266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94486" y="2385298"/>
            <a:ext cx="4645660" cy="1717357"/>
          </a:xfrm>
          <a:prstGeom prst="rect">
            <a:avLst/>
          </a:prstGeom>
        </p:spPr>
        <p:txBody>
          <a:bodyPr anchor="ctr"/>
          <a:lstStyle>
            <a:lvl1pPr>
              <a:defRPr lang="en-US" sz="4400" b="1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z="4400" dirty="0"/>
              <a:t>Insert Key Point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541369" y="874078"/>
            <a:ext cx="4984328" cy="2803842"/>
          </a:xfrm>
          <a:prstGeom prst="roundRect">
            <a:avLst/>
          </a:prstGeom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284149" indent="-284149">
              <a:buSzPct val="100000"/>
              <a:buFont typeface="Arial" panose="020B0604020202020204" pitchFamily="34" charset="0"/>
              <a:buChar char="•"/>
              <a:defRPr sz="3094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supporting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3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 and Verdana-Gray-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1" y="2050252"/>
            <a:ext cx="4821134" cy="18207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219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YOUR MAIN IDEA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6483" y="1350169"/>
            <a:ext cx="5366385" cy="3516868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bg1"/>
                </a:solidFill>
              </a:defRPr>
            </a:lvl1pPr>
            <a:lvl2pPr>
              <a:defRPr lang="en-US" sz="2250" baseline="0" smtClean="0">
                <a:solidFill>
                  <a:schemeClr val="bg1"/>
                </a:solidFill>
              </a:defRPr>
            </a:lvl2pPr>
            <a:lvl3pPr>
              <a:defRPr lang="en-US" sz="1969" smtClean="0">
                <a:solidFill>
                  <a:schemeClr val="bg1"/>
                </a:solidFill>
              </a:defRPr>
            </a:lvl3pPr>
            <a:lvl4pPr>
              <a:defRPr lang="en-US" sz="1687" smtClean="0">
                <a:solidFill>
                  <a:schemeClr val="bg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text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2" t="24834" r="39202" b="29029"/>
          <a:stretch/>
        </p:blipFill>
        <p:spPr>
          <a:xfrm>
            <a:off x="5074920" y="1954530"/>
            <a:ext cx="1192357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106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Text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&quot;&quot;"/>
          <p:cNvSpPr/>
          <p:nvPr userDrawn="1"/>
        </p:nvSpPr>
        <p:spPr>
          <a:xfrm>
            <a:off x="1881188" y="1716643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 descr="&quot;&quot;"/>
          <p:cNvSpPr/>
          <p:nvPr userDrawn="1"/>
        </p:nvSpPr>
        <p:spPr>
          <a:xfrm>
            <a:off x="1881188" y="3271721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 descr="&quot;&quot;"/>
          <p:cNvSpPr/>
          <p:nvPr userDrawn="1"/>
        </p:nvSpPr>
        <p:spPr>
          <a:xfrm>
            <a:off x="1881188" y="4816914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160734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19" b="1" i="1" u="none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List 3 Main Concerns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5" hasCustomPrompt="1"/>
          </p:nvPr>
        </p:nvSpPr>
        <p:spPr>
          <a:xfrm>
            <a:off x="840105" y="1453869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951386" y="1697355"/>
            <a:ext cx="8255318" cy="842248"/>
          </a:xfrm>
          <a:prstGeom prst="rect">
            <a:avLst/>
          </a:prstGeom>
        </p:spPr>
        <p:txBody>
          <a:bodyPr anchor="ctr"/>
          <a:lstStyle>
            <a:lvl1pPr>
              <a:defRPr lang="en-US" sz="3094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401822" lvl="0" indent="-401822">
              <a:buFont typeface="Calibri" panose="020F0502020204030204" pitchFamily="34" charset="0"/>
              <a:buChar char="→"/>
            </a:pPr>
            <a:r>
              <a:rPr lang="en-US" dirty="0"/>
              <a:t>Click to add text</a:t>
            </a:r>
          </a:p>
        </p:txBody>
      </p:sp>
      <p:sp>
        <p:nvSpPr>
          <p:cNvPr id="30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835342" y="3008947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3951386" y="3253264"/>
            <a:ext cx="8255318" cy="842248"/>
          </a:xfrm>
          <a:prstGeom prst="rect">
            <a:avLst/>
          </a:prstGeom>
        </p:spPr>
        <p:txBody>
          <a:bodyPr anchor="ctr"/>
          <a:lstStyle>
            <a:lvl1pPr>
              <a:defRPr lang="en-US" sz="3094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401822" lvl="0" indent="-401822">
              <a:buFont typeface="Calibri" panose="020F0502020204030204" pitchFamily="34" charset="0"/>
              <a:buChar char="→"/>
            </a:pPr>
            <a:r>
              <a:rPr lang="en-US" dirty="0"/>
              <a:t>Click to add text</a:t>
            </a:r>
          </a:p>
        </p:txBody>
      </p:sp>
      <p:sp>
        <p:nvSpPr>
          <p:cNvPr id="31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5342" y="4554140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1386" y="4798457"/>
            <a:ext cx="8255318" cy="842248"/>
          </a:xfrm>
          <a:prstGeom prst="rect">
            <a:avLst/>
          </a:prstGeom>
        </p:spPr>
        <p:txBody>
          <a:bodyPr anchor="ctr"/>
          <a:lstStyle>
            <a:lvl1pPr marL="401822" indent="-401822">
              <a:buFont typeface="Calibri" panose="020F0502020204030204" pitchFamily="34" charset="0"/>
              <a:buChar char="→"/>
              <a:defRPr sz="3094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39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20898" y="474859"/>
            <a:ext cx="5079681" cy="5407104"/>
          </a:xfrm>
          <a:prstGeom prst="rect">
            <a:avLst/>
          </a:prstGeom>
        </p:spPr>
        <p:txBody>
          <a:bodyPr anchor="ctr"/>
          <a:lstStyle>
            <a:lvl1pPr marL="0" indent="0">
              <a:defRPr sz="379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a relevant quote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78760" y="0"/>
            <a:ext cx="5791200" cy="6356822"/>
          </a:xfrm>
          <a:prstGeom prst="roundRect">
            <a:avLst>
              <a:gd name="adj" fmla="val 2517"/>
            </a:avLst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algn="ctr">
              <a:buNone/>
              <a:defRPr sz="5625" b="1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b="1" i="1" dirty="0"/>
              <a:t>Click to insert image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17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642937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19" b="1" i="1" u="none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92241" y="1716643"/>
            <a:ext cx="5948680" cy="3673475"/>
          </a:xfrm>
          <a:prstGeom prst="roundRect">
            <a:avLst>
              <a:gd name="adj" fmla="val 7126"/>
            </a:avLst>
          </a:prstGeom>
          <a:ln>
            <a:solidFill>
              <a:schemeClr val="accent2"/>
            </a:solidFill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algn="ctr">
              <a:buNone/>
              <a:defRPr sz="2000" b="1" i="1"/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en-US" sz="2000" i="1" dirty="0"/>
              <a:t>Insert image or Clip 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810375" y="1716643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bg1"/>
                </a:solidFill>
              </a:defRPr>
            </a:lvl1pPr>
            <a:lvl2pPr>
              <a:defRPr lang="en-US" sz="2250" baseline="0" smtClean="0">
                <a:solidFill>
                  <a:schemeClr val="bg1"/>
                </a:solidFill>
              </a:defRPr>
            </a:lvl2pPr>
            <a:lvl3pPr>
              <a:defRPr lang="en-US" sz="1969" smtClean="0">
                <a:solidFill>
                  <a:schemeClr val="bg1"/>
                </a:solidFill>
              </a:defRPr>
            </a:lvl3pPr>
            <a:lvl4pPr>
              <a:defRPr lang="en-US" sz="1687" smtClean="0">
                <a:solidFill>
                  <a:schemeClr val="bg1"/>
                </a:solidFill>
              </a:defRPr>
            </a:lvl4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lvl="1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lvl="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lvl="3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671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4" y="1607344"/>
            <a:ext cx="5991147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5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Question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47" y="1569652"/>
            <a:ext cx="8215828" cy="45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003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Question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98" y="1774723"/>
            <a:ext cx="4703940" cy="40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448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Contact Info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5313" y="2143125"/>
            <a:ext cx="11001375" cy="257175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2531" b="0" baseline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b="1" dirty="0"/>
              <a:t>Contact Name #1 (required)</a:t>
            </a:r>
          </a:p>
          <a:p>
            <a:pPr lvl="0"/>
            <a:r>
              <a:rPr lang="en-US" b="0" dirty="0"/>
              <a:t>Position</a:t>
            </a:r>
          </a:p>
          <a:p>
            <a:pPr lvl="0"/>
            <a:r>
              <a:rPr lang="en-US" b="0" dirty="0"/>
              <a:t>Email address</a:t>
            </a:r>
          </a:p>
          <a:p>
            <a:pPr lvl="0"/>
            <a:endParaRPr lang="en-US" b="0" dirty="0"/>
          </a:p>
          <a:p>
            <a:pPr lvl="0"/>
            <a:r>
              <a:rPr lang="en-US" b="1" dirty="0"/>
              <a:t>Contact Name #2 (optional)</a:t>
            </a:r>
          </a:p>
          <a:p>
            <a:pPr lvl="0"/>
            <a:r>
              <a:rPr lang="en-US" b="0" dirty="0"/>
              <a:t>Position</a:t>
            </a:r>
          </a:p>
          <a:p>
            <a:pPr lvl="0"/>
            <a:r>
              <a:rPr lang="en-US" b="0" dirty="0"/>
              <a:t>Email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601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110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161413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7903" y="1240869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bg1"/>
                </a:solidFill>
              </a:defRPr>
            </a:lvl1pPr>
            <a:lvl2pPr>
              <a:defRPr lang="en-US" sz="2250" baseline="0" smtClean="0">
                <a:solidFill>
                  <a:schemeClr val="bg1"/>
                </a:solidFill>
              </a:defRPr>
            </a:lvl2pPr>
            <a:lvl3pPr>
              <a:defRPr lang="en-US" sz="1969" smtClean="0">
                <a:solidFill>
                  <a:schemeClr val="bg1"/>
                </a:solidFill>
              </a:defRPr>
            </a:lvl3pPr>
            <a:lvl4pPr>
              <a:defRPr lang="en-US" sz="1687" smtClean="0">
                <a:solidFill>
                  <a:schemeClr val="bg1"/>
                </a:solidFill>
              </a:defRPr>
            </a:lvl4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lvl="1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lvl="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lvl="3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610704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Layou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 descr="&quot;&quot;"/>
          <p:cNvSpPr>
            <a:spLocks/>
          </p:cNvSpPr>
          <p:nvPr userDrawn="1"/>
        </p:nvSpPr>
        <p:spPr bwMode="auto">
          <a:xfrm>
            <a:off x="0" y="0"/>
            <a:ext cx="12215813" cy="68702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69000">
                <a:schemeClr val="accent2">
                  <a:lumMod val="50000"/>
                </a:schemeClr>
              </a:gs>
              <a:gs pos="8300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47" b="0" i="0" u="none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161413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7903" y="1240869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bg1"/>
                </a:solidFill>
              </a:defRPr>
            </a:lvl1pPr>
            <a:lvl2pPr>
              <a:defRPr lang="en-US" sz="2250" baseline="0" smtClean="0">
                <a:solidFill>
                  <a:schemeClr val="bg1"/>
                </a:solidFill>
              </a:defRPr>
            </a:lvl2pPr>
            <a:lvl3pPr>
              <a:defRPr lang="en-US" sz="1969" smtClean="0">
                <a:solidFill>
                  <a:schemeClr val="bg1"/>
                </a:solidFill>
              </a:defRPr>
            </a:lvl3pPr>
            <a:lvl4pPr>
              <a:defRPr lang="en-US" sz="1687" smtClean="0">
                <a:solidFill>
                  <a:schemeClr val="bg1"/>
                </a:solidFill>
              </a:defRPr>
            </a:lvl4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lvl="1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lvl="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lvl="3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0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Text and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-1" y="1839951"/>
            <a:ext cx="12192001" cy="28042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266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2383375"/>
            <a:ext cx="4645660" cy="17173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z="4400" dirty="0"/>
              <a:t>Insert Key Point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798333" y="1468280"/>
            <a:ext cx="4470400" cy="3547544"/>
          </a:xfrm>
          <a:prstGeom prst="roundRect">
            <a:avLst>
              <a:gd name="adj" fmla="val 134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marR="0" indent="0" algn="ctr" defTabSz="8205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1" baseline="0">
                <a:solidFill>
                  <a:schemeClr val="tx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add image or other media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783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161413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7903" y="1240869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tx1"/>
                </a:solidFill>
              </a:defRPr>
            </a:lvl1pPr>
            <a:lvl2pPr>
              <a:defRPr lang="en-US" sz="2250" baseline="0" smtClean="0">
                <a:solidFill>
                  <a:schemeClr val="tx1"/>
                </a:solidFill>
              </a:defRPr>
            </a:lvl2pPr>
            <a:lvl3pPr>
              <a:defRPr lang="en-US" sz="1969" smtClean="0">
                <a:solidFill>
                  <a:schemeClr val="tx1"/>
                </a:solidFill>
              </a:defRPr>
            </a:lvl3pPr>
            <a:lvl4pPr>
              <a:defRPr lang="en-US" sz="1687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lvl="1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lvl="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lvl="3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691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2571" y="3643312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0063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687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>
          <a:xfrm>
            <a:off x="7926527" y="5259229"/>
            <a:ext cx="2742902" cy="365001"/>
          </a:xfrm>
        </p:spPr>
        <p:txBody>
          <a:bodyPr/>
          <a:lstStyle/>
          <a:p>
            <a:pPr algn="r"/>
            <a:fld id="{10E01DED-5ADE-41E7-8881-327ED67474B3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9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-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 descr="&quot;&quot;"/>
          <p:cNvSpPr>
            <a:spLocks/>
          </p:cNvSpPr>
          <p:nvPr userDrawn="1"/>
        </p:nvSpPr>
        <p:spPr bwMode="auto">
          <a:xfrm>
            <a:off x="0" y="481113"/>
            <a:ext cx="12215813" cy="1285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A1D">
              <a:alpha val="49804"/>
            </a:srgbClr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47" b="0" i="0" u="none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595313" y="481113"/>
            <a:ext cx="1714500" cy="1285875"/>
          </a:xfrm>
          <a:prstGeom prst="rect">
            <a:avLst/>
          </a:prstGeom>
        </p:spPr>
        <p:txBody>
          <a:bodyPr/>
          <a:lstStyle>
            <a:lvl1pPr marL="0" indent="0"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238750" y="482203"/>
            <a:ext cx="1714500" cy="1285875"/>
          </a:xfrm>
          <a:prstGeom prst="rect">
            <a:avLst/>
          </a:prstGeom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9882188" y="481113"/>
            <a:ext cx="1714500" cy="1285875"/>
          </a:xfrm>
          <a:prstGeom prst="rect">
            <a:avLst/>
          </a:prstGeom>
        </p:spPr>
        <p:txBody>
          <a:bodyPr/>
          <a:lstStyle>
            <a:lvl1pPr marL="0" marR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547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l" defTabSz="410751" rtl="0" eaLnBrk="0" fontAlgn="base" latinLnBrk="0" hangingPunct="0">
              <a:lnSpc>
                <a:spcPct val="100000"/>
              </a:lnSpc>
              <a:spcBef>
                <a:spcPts val="295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2571" y="3643312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0063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687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>
          <a:xfrm>
            <a:off x="7926527" y="5259229"/>
            <a:ext cx="2742902" cy="365001"/>
          </a:xfrm>
        </p:spPr>
        <p:txBody>
          <a:bodyPr/>
          <a:lstStyle/>
          <a:p>
            <a:pPr algn="r"/>
            <a:fld id="{5350CD8B-27AF-48B9-AF74-0C3ACF2D3223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1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Images 2-White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5" descr="&quot;&quot;"/>
          <p:cNvSpPr>
            <a:spLocks/>
          </p:cNvSpPr>
          <p:nvPr userDrawn="1"/>
        </p:nvSpPr>
        <p:spPr bwMode="auto">
          <a:xfrm rot="5400000">
            <a:off x="-2128123" y="2128123"/>
            <a:ext cx="6107906" cy="18516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4A1D">
              <a:alpha val="50196"/>
            </a:srgbClr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lvl="0"/>
            <a:endParaRPr lang="en-US" sz="1547" b="0" i="0" u="none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7" hasCustomPrompt="1"/>
          </p:nvPr>
        </p:nvSpPr>
        <p:spPr>
          <a:xfrm>
            <a:off x="-34290" y="368599"/>
            <a:ext cx="1885950" cy="1414463"/>
          </a:xfrm>
          <a:prstGeom prst="rect">
            <a:avLst/>
          </a:prstGeom>
        </p:spPr>
        <p:txBody>
          <a:bodyPr/>
          <a:lstStyle>
            <a:lvl1pPr marL="0" indent="0">
              <a:defRPr sz="154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9" hasCustomPrompt="1"/>
          </p:nvPr>
        </p:nvSpPr>
        <p:spPr>
          <a:xfrm>
            <a:off x="-34290" y="2351535"/>
            <a:ext cx="1885950" cy="1414463"/>
          </a:xfrm>
          <a:prstGeom prst="rect">
            <a:avLst/>
          </a:prstGeom>
        </p:spPr>
        <p:txBody>
          <a:bodyPr/>
          <a:lstStyle>
            <a:lvl1pPr marL="0" indent="0">
              <a:defRPr sz="154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-34290" y="4334470"/>
            <a:ext cx="1885950" cy="1414463"/>
          </a:xfrm>
          <a:prstGeom prst="rect">
            <a:avLst/>
          </a:prstGeom>
        </p:spPr>
        <p:txBody>
          <a:bodyPr/>
          <a:lstStyle>
            <a:lvl1pPr marL="0" indent="0">
              <a:defRPr sz="154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itle Placeholder"/>
          <p:cNvSpPr>
            <a:spLocks noGrp="1"/>
          </p:cNvSpPr>
          <p:nvPr>
            <p:ph type="title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>
              <a:sym typeface="Trebuchet MS" pitchFamily="-10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449830" y="3643312"/>
            <a:ext cx="9146858" cy="816531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</a:defRPr>
            </a:lvl1pPr>
            <a:lvl2pPr algn="r"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237321" y="4815915"/>
            <a:ext cx="6359366" cy="411480"/>
          </a:xfrm>
          <a:prstGeom prst="rect">
            <a:avLst/>
          </a:prstGeom>
        </p:spPr>
        <p:txBody>
          <a:bodyPr anchor="ctr"/>
          <a:lstStyle>
            <a:lvl1pPr marL="0" algn="r">
              <a:spcBef>
                <a:spcPts val="0"/>
              </a:spcBef>
              <a:defRPr sz="1687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Presented by: Name of Presenter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1"/>
          </p:nvPr>
        </p:nvSpPr>
        <p:spPr>
          <a:xfrm>
            <a:off x="8856167" y="5259229"/>
            <a:ext cx="2742902" cy="365001"/>
          </a:xfrm>
        </p:spPr>
        <p:txBody>
          <a:bodyPr/>
          <a:lstStyle/>
          <a:p>
            <a:pPr algn="r"/>
            <a:fld id="{73FEE6FF-9DD7-4C34-BC45-37A8959F1E8C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99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37902" y="629280"/>
            <a:ext cx="10215563" cy="806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640" b="1" i="1" dirty="0">
                <a:solidFill>
                  <a:schemeClr val="tx1"/>
                </a:solidFill>
              </a:rPr>
              <a:t>Our Mission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37903" y="2311515"/>
            <a:ext cx="10516195" cy="22349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219" b="1" dirty="0">
                <a:solidFill>
                  <a:schemeClr val="tx1"/>
                </a:solidFill>
              </a:rPr>
              <a:t>Improving</a:t>
            </a:r>
            <a:r>
              <a:rPr lang="en-US" sz="4219" b="0" dirty="0">
                <a:solidFill>
                  <a:schemeClr val="tx1"/>
                </a:solidFill>
              </a:rPr>
              <a:t> </a:t>
            </a:r>
            <a:r>
              <a:rPr lang="en-US" sz="3797" b="0" dirty="0">
                <a:solidFill>
                  <a:schemeClr val="tx1"/>
                </a:solidFill>
              </a:rPr>
              <a:t>health care access and outcomes for the </a:t>
            </a:r>
            <a:r>
              <a:rPr lang="en-US" sz="4219" b="1" dirty="0">
                <a:solidFill>
                  <a:schemeClr val="tx1"/>
                </a:solidFill>
              </a:rPr>
              <a:t>people</a:t>
            </a:r>
            <a:r>
              <a:rPr lang="en-US" sz="4219" b="0" dirty="0">
                <a:solidFill>
                  <a:schemeClr val="tx1"/>
                </a:solidFill>
              </a:rPr>
              <a:t> </a:t>
            </a:r>
            <a:r>
              <a:rPr lang="en-US" sz="3797" b="0" dirty="0">
                <a:solidFill>
                  <a:schemeClr val="tx1"/>
                </a:solidFill>
              </a:rPr>
              <a:t>we serve while demonstrating sound stewardship of financial </a:t>
            </a:r>
            <a:r>
              <a:rPr lang="en-US" sz="4219" b="1" dirty="0">
                <a:solidFill>
                  <a:schemeClr val="tx1"/>
                </a:solidFill>
              </a:rPr>
              <a:t>resources</a:t>
            </a:r>
            <a:endParaRPr lang="en-US" sz="3797" b="1" dirty="0">
              <a:solidFill>
                <a:schemeClr val="tx1"/>
              </a:solidFill>
            </a:endParaRPr>
          </a:p>
          <a:p>
            <a:endParaRPr lang="en-US" sz="1266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811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642937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7903" y="1714500"/>
            <a:ext cx="10516195" cy="423481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540"/>
              </a:spcBef>
              <a:buFont typeface="Arial" panose="020B0604020202020204" pitchFamily="34" charset="0"/>
              <a:buChar char="•"/>
              <a:defRPr sz="2531" baseline="0">
                <a:solidFill>
                  <a:schemeClr val="tx1"/>
                </a:solidFill>
              </a:defRPr>
            </a:lvl1pPr>
            <a:lvl2pPr marL="562550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  <a:defRPr sz="2250" baseline="0">
                <a:solidFill>
                  <a:schemeClr val="tx1"/>
                </a:solidFill>
              </a:defRPr>
            </a:lvl2pPr>
            <a:lvl3pPr marL="843825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  <a:defRPr sz="1969">
                <a:solidFill>
                  <a:schemeClr val="tx1"/>
                </a:solidFill>
              </a:defRPr>
            </a:lvl3pPr>
            <a:lvl4pPr marL="1041388" indent="-154032">
              <a:spcBef>
                <a:spcPts val="540"/>
              </a:spcBef>
              <a:buFont typeface="Arial" panose="020B0604020202020204" pitchFamily="34" charset="0"/>
              <a:buChar char="•"/>
              <a:defRPr sz="1687">
                <a:solidFill>
                  <a:schemeClr val="tx1"/>
                </a:solidFill>
              </a:defRPr>
            </a:lvl4pPr>
            <a:lvl5pPr marL="964372" indent="-321457">
              <a:spcBef>
                <a:spcPts val="540"/>
              </a:spcBef>
              <a:buFont typeface="Arial" panose="020B0604020202020204" pitchFamily="34" charset="0"/>
              <a:buChar char="•"/>
              <a:defRPr sz="1406"/>
            </a:lvl5pPr>
          </a:lstStyle>
          <a:p>
            <a:pPr lvl="0"/>
            <a:r>
              <a:rPr lang="en-US" dirty="0"/>
              <a:t>Use bullet points sparingly</a:t>
            </a:r>
          </a:p>
          <a:p>
            <a:pPr lvl="1"/>
            <a:r>
              <a:rPr lang="en-US" dirty="0"/>
              <a:t>Try to keep it at 3 – 5 per slide</a:t>
            </a:r>
          </a:p>
          <a:p>
            <a:pPr lvl="0"/>
            <a:r>
              <a:rPr lang="en-US" dirty="0"/>
              <a:t>Only represent key ideas</a:t>
            </a:r>
          </a:p>
          <a:p>
            <a:pPr lvl="0"/>
            <a:r>
              <a:rPr lang="en-US" dirty="0"/>
              <a:t>Examine your font size</a:t>
            </a:r>
          </a:p>
          <a:p>
            <a:pPr lvl="1"/>
            <a:r>
              <a:rPr lang="en-US" dirty="0"/>
              <a:t>Don’t go below 20 </a:t>
            </a:r>
          </a:p>
          <a:p>
            <a:pPr lvl="0"/>
            <a:r>
              <a:rPr lang="en-US" dirty="0"/>
              <a:t>Only add images/other media if relevant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(if you MUST)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735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Graphic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642937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19" b="1" i="1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Replace Bullets with Images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711517" y="1716643"/>
            <a:ext cx="3454718" cy="364545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7963852" y="1716643"/>
            <a:ext cx="3454718" cy="364545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4329112" y="1716643"/>
            <a:ext cx="3454718" cy="166520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329112" y="3696891"/>
            <a:ext cx="3454718" cy="166520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marL="0" lvl="0" indent="0"/>
            <a:r>
              <a:rPr lang="en-US" dirty="0"/>
              <a:t>Insert image or other media</a:t>
            </a:r>
          </a:p>
        </p:txBody>
      </p:sp>
    </p:spTree>
    <p:extLst>
      <p:ext uri="{BB962C8B-B14F-4D97-AF65-F5344CB8AC3E}">
        <p14:creationId xmlns:p14="http://schemas.microsoft.com/office/powerpoint/2010/main" val="30514969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 and Verdana-White-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8" t="21953" r="38610" b="26798"/>
          <a:stretch/>
        </p:blipFill>
        <p:spPr>
          <a:xfrm>
            <a:off x="5014653" y="1802073"/>
            <a:ext cx="1256405" cy="2591334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1" y="2050252"/>
            <a:ext cx="4821134" cy="18207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219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YOUR MAIN IDEA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6483" y="1350169"/>
            <a:ext cx="5366385" cy="3516868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tx1"/>
                </a:solidFill>
              </a:defRPr>
            </a:lvl1pPr>
            <a:lvl2pPr>
              <a:defRPr lang="en-US" sz="2250" baseline="0" smtClean="0">
                <a:solidFill>
                  <a:schemeClr val="tx1"/>
                </a:solidFill>
              </a:defRPr>
            </a:lvl2pPr>
            <a:lvl3pPr>
              <a:defRPr lang="en-US" sz="1969" smtClean="0">
                <a:solidFill>
                  <a:schemeClr val="tx1"/>
                </a:solidFill>
              </a:defRPr>
            </a:lvl3pPr>
            <a:lvl4pPr>
              <a:defRPr lang="en-US" sz="1687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text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563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/>
          <p:cNvSpPr/>
          <p:nvPr userDrawn="1"/>
        </p:nvSpPr>
        <p:spPr>
          <a:xfrm>
            <a:off x="-1" y="1839951"/>
            <a:ext cx="12192001" cy="28042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 algn="ctr"/>
            <a:endParaRPr lang="en-US" sz="1266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2383375"/>
            <a:ext cx="4645660" cy="17173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>
                <a:solidFill>
                  <a:schemeClr val="tx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z="4400" dirty="0"/>
              <a:t>Insert Key Point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798333" y="1468280"/>
            <a:ext cx="4470400" cy="3547544"/>
          </a:xfrm>
          <a:prstGeom prst="roundRect">
            <a:avLst>
              <a:gd name="adj" fmla="val 134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marR="0" indent="0" algn="ctr" defTabSz="8205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1" baseline="0">
                <a:solidFill>
                  <a:schemeClr val="tx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add image or other media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149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/>
          <p:cNvSpPr/>
          <p:nvPr userDrawn="1"/>
        </p:nvSpPr>
        <p:spPr>
          <a:xfrm>
            <a:off x="-1" y="1839951"/>
            <a:ext cx="12192001" cy="28042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 algn="ctr"/>
            <a:endParaRPr lang="en-US" sz="1266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94486" y="2385298"/>
            <a:ext cx="4645660" cy="1717357"/>
          </a:xfrm>
          <a:prstGeom prst="rect">
            <a:avLst/>
          </a:prstGeom>
        </p:spPr>
        <p:txBody>
          <a:bodyPr anchor="ctr"/>
          <a:lstStyle>
            <a:lvl1pPr>
              <a:defRPr lang="en-US" sz="4400" b="1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z="4400" dirty="0"/>
              <a:t>Insert Key Point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541369" y="874078"/>
            <a:ext cx="4984328" cy="2803842"/>
          </a:xfrm>
          <a:prstGeom prst="roundRect">
            <a:avLst/>
          </a:prstGeom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284149" indent="-284149">
              <a:buSzPct val="100000"/>
              <a:buFont typeface="Arial" panose="020B0604020202020204" pitchFamily="34" charset="0"/>
              <a:buChar char="•"/>
              <a:defRPr sz="3094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supporting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2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Gray-Text 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/>
          <p:cNvSpPr/>
          <p:nvPr userDrawn="1"/>
        </p:nvSpPr>
        <p:spPr>
          <a:xfrm>
            <a:off x="-1" y="1839951"/>
            <a:ext cx="12192001" cy="28042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5000">
                <a:schemeClr val="tx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 algn="ctr"/>
            <a:endParaRPr lang="en-US" sz="1266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594486" y="2385298"/>
            <a:ext cx="4645660" cy="1717357"/>
          </a:xfrm>
          <a:prstGeom prst="rect">
            <a:avLst/>
          </a:prstGeom>
        </p:spPr>
        <p:txBody>
          <a:bodyPr anchor="ctr"/>
          <a:lstStyle>
            <a:lvl1pPr>
              <a:defRPr lang="en-US" sz="4400" b="1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z="4400" dirty="0"/>
              <a:t>Insert Key Point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541369" y="874078"/>
            <a:ext cx="4984328" cy="2803842"/>
          </a:xfrm>
          <a:prstGeom prst="roundRect">
            <a:avLst/>
          </a:prstGeom>
          <a:ln w="38100">
            <a:solidFill>
              <a:schemeClr val="accent2"/>
            </a:solidFill>
          </a:ln>
          <a:effectLst>
            <a:glow rad="101600">
              <a:schemeClr val="accent2">
                <a:alpha val="6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 marL="284149" indent="-284149">
              <a:buSzPct val="100000"/>
              <a:buFont typeface="Arial" panose="020B0604020202020204" pitchFamily="34" charset="0"/>
              <a:buChar char="•"/>
              <a:defRPr sz="3094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supporting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825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/>
          <p:cNvSpPr/>
          <p:nvPr userDrawn="1"/>
        </p:nvSpPr>
        <p:spPr>
          <a:xfrm>
            <a:off x="1881188" y="4816914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 descr="&quot;&quot;"/>
          <p:cNvSpPr/>
          <p:nvPr userDrawn="1"/>
        </p:nvSpPr>
        <p:spPr>
          <a:xfrm>
            <a:off x="1881188" y="3271721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 descr="&quot;&quot;"/>
          <p:cNvSpPr/>
          <p:nvPr userDrawn="1"/>
        </p:nvSpPr>
        <p:spPr>
          <a:xfrm>
            <a:off x="1881188" y="1716643"/>
            <a:ext cx="10310813" cy="805333"/>
          </a:xfrm>
          <a:prstGeom prst="rect">
            <a:avLst/>
          </a:prstGeom>
          <a:gradFill flip="none" rotWithShape="1">
            <a:gsLst>
              <a:gs pos="39000">
                <a:schemeClr val="accent2">
                  <a:lumMod val="90000"/>
                  <a:lumOff val="10000"/>
                </a:schemeClr>
              </a:gs>
              <a:gs pos="6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lvl="0">
              <a:buFont typeface="Calibri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160734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19" b="1" i="1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List 3 Main Concerns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5" hasCustomPrompt="1"/>
          </p:nvPr>
        </p:nvSpPr>
        <p:spPr>
          <a:xfrm>
            <a:off x="840105" y="1453869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951386" y="1697355"/>
            <a:ext cx="8255318" cy="842248"/>
          </a:xfrm>
          <a:prstGeom prst="rect">
            <a:avLst/>
          </a:prstGeom>
        </p:spPr>
        <p:txBody>
          <a:bodyPr anchor="ctr"/>
          <a:lstStyle>
            <a:lvl1pPr>
              <a:defRPr lang="en-US" sz="3094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401822" lvl="0" indent="-401822">
              <a:buFont typeface="Calibri" panose="020F0502020204030204" pitchFamily="34" charset="0"/>
              <a:buChar char="→"/>
            </a:pPr>
            <a:r>
              <a:rPr lang="en-US" dirty="0"/>
              <a:t>Click to add text</a:t>
            </a:r>
          </a:p>
        </p:txBody>
      </p:sp>
      <p:sp>
        <p:nvSpPr>
          <p:cNvPr id="30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835342" y="3008947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3951386" y="3253264"/>
            <a:ext cx="8255318" cy="842248"/>
          </a:xfrm>
          <a:prstGeom prst="rect">
            <a:avLst/>
          </a:prstGeom>
        </p:spPr>
        <p:txBody>
          <a:bodyPr anchor="ctr"/>
          <a:lstStyle>
            <a:lvl1pPr>
              <a:defRPr lang="en-US" sz="3094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401822" lvl="0" indent="-401822">
              <a:buFont typeface="Calibri" panose="020F0502020204030204" pitchFamily="34" charset="0"/>
              <a:buChar char="→"/>
            </a:pPr>
            <a:r>
              <a:rPr lang="en-US" dirty="0"/>
              <a:t>Click to add text</a:t>
            </a:r>
          </a:p>
        </p:txBody>
      </p:sp>
      <p:sp>
        <p:nvSpPr>
          <p:cNvPr id="31" name="Content Placeholder 28"/>
          <p:cNvSpPr>
            <a:spLocks noGrp="1"/>
          </p:cNvSpPr>
          <p:nvPr>
            <p:ph sz="quarter" idx="27" hasCustomPrompt="1"/>
          </p:nvPr>
        </p:nvSpPr>
        <p:spPr>
          <a:xfrm>
            <a:off x="835342" y="4554140"/>
            <a:ext cx="2700338" cy="133088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txBody>
          <a:bodyPr lIns="82058" tIns="41029" rIns="82058" bIns="41029" anchor="ctr"/>
          <a:lstStyle>
            <a:lvl1pPr>
              <a:defRPr lang="en-US" sz="2000" i="1" baseline="0" dirty="0">
                <a:solidFill>
                  <a:schemeClr val="tx1"/>
                </a:solidFill>
                <a:effectLst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951386" y="4798457"/>
            <a:ext cx="8255318" cy="842248"/>
          </a:xfrm>
          <a:prstGeom prst="rect">
            <a:avLst/>
          </a:prstGeom>
        </p:spPr>
        <p:txBody>
          <a:bodyPr anchor="ctr"/>
          <a:lstStyle>
            <a:lvl1pPr marL="401822" indent="-401822">
              <a:buFont typeface="Calibri" panose="020F0502020204030204" pitchFamily="34" charset="0"/>
              <a:buChar char="→"/>
              <a:defRPr sz="3094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50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20898" y="474859"/>
            <a:ext cx="5079681" cy="5407104"/>
          </a:xfrm>
          <a:prstGeom prst="rect">
            <a:avLst/>
          </a:prstGeom>
        </p:spPr>
        <p:txBody>
          <a:bodyPr anchor="ctr"/>
          <a:lstStyle>
            <a:lvl1pPr marL="0" indent="0">
              <a:defRPr sz="379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enter a relevant quote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78760" y="0"/>
            <a:ext cx="5791200" cy="6356822"/>
          </a:xfrm>
          <a:prstGeom prst="roundRect">
            <a:avLst>
              <a:gd name="adj" fmla="val 2517"/>
            </a:avLst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algn="ctr">
              <a:buNone/>
              <a:defRPr sz="5625" b="1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000" b="1" i="1" dirty="0"/>
              <a:t>Click to insert image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152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40105" y="642937"/>
            <a:ext cx="10518458" cy="816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219" b="1" i="1" u="none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92241" y="1716643"/>
            <a:ext cx="5948680" cy="3673475"/>
          </a:xfrm>
          <a:prstGeom prst="roundRect">
            <a:avLst>
              <a:gd name="adj" fmla="val 7126"/>
            </a:avLst>
          </a:prstGeom>
          <a:ln>
            <a:solidFill>
              <a:schemeClr val="accent2"/>
            </a:solidFill>
          </a:ln>
          <a:effectLst>
            <a:glow rad="63500">
              <a:schemeClr val="accent2">
                <a:alpha val="40000"/>
              </a:schemeClr>
            </a:glow>
            <a:outerShdw blurRad="50800" dist="63500" dir="8100000" algn="tr" rotWithShape="0">
              <a:schemeClr val="tx1">
                <a:lumMod val="50000"/>
                <a:alpha val="6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 lang="en-US" sz="2000" b="1" i="1" dirty="0"/>
            </a:lvl1pPr>
          </a:lstStyle>
          <a:p>
            <a:pPr lvl="0" algn="ctr">
              <a:buNone/>
            </a:pPr>
            <a:r>
              <a:rPr lang="en-US" sz="2000" i="1" dirty="0"/>
              <a:t>Insert image or Clip 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810375" y="1716643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tx1"/>
                </a:solidFill>
              </a:defRPr>
            </a:lvl1pPr>
            <a:lvl2pPr>
              <a:defRPr lang="en-US" sz="2250" baseline="0" smtClean="0">
                <a:solidFill>
                  <a:schemeClr val="tx1"/>
                </a:solidFill>
              </a:defRPr>
            </a:lvl2pPr>
            <a:lvl3pPr>
              <a:defRPr lang="en-US" sz="1969" smtClean="0">
                <a:solidFill>
                  <a:schemeClr val="tx1"/>
                </a:solidFill>
              </a:defRPr>
            </a:lvl3pPr>
            <a:lvl4pPr>
              <a:defRPr lang="en-US" sz="1687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425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Contact Info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5313" y="2143125"/>
            <a:ext cx="11001375" cy="257175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2531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b="1" dirty="0"/>
              <a:t>Contact Name #1 (required)</a:t>
            </a:r>
          </a:p>
          <a:p>
            <a:pPr lvl="0"/>
            <a:r>
              <a:rPr lang="en-US" b="0" dirty="0"/>
              <a:t>Position</a:t>
            </a:r>
          </a:p>
          <a:p>
            <a:pPr lvl="0"/>
            <a:r>
              <a:rPr lang="en-US" b="0" dirty="0"/>
              <a:t>Email address</a:t>
            </a:r>
          </a:p>
          <a:p>
            <a:pPr lvl="0"/>
            <a:endParaRPr lang="en-US" b="0" dirty="0"/>
          </a:p>
          <a:p>
            <a:pPr lvl="0"/>
            <a:r>
              <a:rPr lang="en-US" b="1" dirty="0"/>
              <a:t>Contact Name #2 (optional)</a:t>
            </a:r>
          </a:p>
          <a:p>
            <a:pPr lvl="0"/>
            <a:r>
              <a:rPr lang="en-US" b="0" dirty="0"/>
              <a:t>Position</a:t>
            </a:r>
          </a:p>
          <a:p>
            <a:pPr lvl="0"/>
            <a:r>
              <a:rPr lang="en-US" b="0" dirty="0"/>
              <a:t>Email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253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Icon graphic of a person raising their hand to ask a question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1607344"/>
            <a:ext cx="600075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181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Question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Icon graphic of two people, a speech bubble, and a question mark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24460" r="8633" b="13669"/>
          <a:stretch/>
        </p:blipFill>
        <p:spPr>
          <a:xfrm>
            <a:off x="1952625" y="1523762"/>
            <a:ext cx="8286750" cy="46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931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-Question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642937"/>
            <a:ext cx="11001375" cy="8165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Icon graphic of a speech bubble containing a question mark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8" y="1071562"/>
            <a:ext cx="7286625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854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uchet-White 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595313" y="1660922"/>
            <a:ext cx="11001375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88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161413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7903" y="1240869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tx1"/>
                </a:solidFill>
              </a:defRPr>
            </a:lvl1pPr>
            <a:lvl2pPr>
              <a:defRPr lang="en-US" sz="2250" baseline="0" smtClean="0">
                <a:solidFill>
                  <a:schemeClr val="tx1"/>
                </a:solidFill>
              </a:defRPr>
            </a:lvl2pPr>
            <a:lvl3pPr>
              <a:defRPr lang="en-US" sz="1969" smtClean="0">
                <a:solidFill>
                  <a:schemeClr val="tx1"/>
                </a:solidFill>
              </a:defRPr>
            </a:lvl3pPr>
            <a:lvl4pPr>
              <a:defRPr lang="en-US" sz="1687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2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 userDrawn="1"/>
        </p:nvSpPr>
        <p:spPr bwMode="auto">
          <a:xfrm>
            <a:off x="0" y="6062140"/>
            <a:ext cx="12207240" cy="80367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9" tIns="35719" rIns="35719" bIns="35719" numCol="1" rtlCol="0" anchor="ctr" anchorCtr="0" compatLnSpc="1">
            <a:prstTxWarp prst="textNoShape">
              <a:avLst/>
            </a:prstTxWarp>
          </a:bodyPr>
          <a:lstStyle/>
          <a:p>
            <a:pPr marL="160729" marR="0" indent="0" algn="l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66" b="0" i="0" u="none" strike="noStrike" cap="none" normalizeH="0" baseline="0" dirty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7903" y="161413"/>
            <a:ext cx="10516195" cy="813039"/>
          </a:xfrm>
          <a:prstGeom prst="rect">
            <a:avLst/>
          </a:prstGeom>
        </p:spPr>
        <p:txBody>
          <a:bodyPr anchor="ctr"/>
          <a:lstStyle>
            <a:lvl1pPr algn="ctr">
              <a:defRPr sz="421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37903" y="1240869"/>
            <a:ext cx="4929188" cy="3673475"/>
          </a:xfrm>
          <a:prstGeom prst="rect">
            <a:avLst/>
          </a:prstGeom>
        </p:spPr>
        <p:txBody>
          <a:bodyPr/>
          <a:lstStyle>
            <a:lvl1pPr>
              <a:defRPr lang="en-US" sz="2531" baseline="0" smtClean="0">
                <a:solidFill>
                  <a:schemeClr val="tx1"/>
                </a:solidFill>
              </a:defRPr>
            </a:lvl1pPr>
            <a:lvl2pPr>
              <a:defRPr lang="en-US" sz="2250" baseline="0" smtClean="0">
                <a:solidFill>
                  <a:schemeClr val="tx1"/>
                </a:solidFill>
              </a:defRPr>
            </a:lvl2pPr>
            <a:lvl3pPr>
              <a:defRPr lang="en-US" sz="1969" smtClean="0">
                <a:solidFill>
                  <a:schemeClr val="tx1"/>
                </a:solidFill>
              </a:defRPr>
            </a:lvl3pPr>
            <a:lvl4pPr>
              <a:defRPr lang="en-US" sz="1687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2550" lvl="1" indent="-241093">
              <a:spcBef>
                <a:spcPts val="54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843825" lvl="2" indent="-200911">
              <a:spcBef>
                <a:spcPts val="54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41388" lvl="3" indent="-154032"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5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2">
                <a:lumMod val="75000"/>
              </a:schemeClr>
            </a:gs>
            <a:gs pos="69000">
              <a:schemeClr val="accent2">
                <a:lumMod val="50000"/>
              </a:schemeClr>
            </a:gs>
            <a:gs pos="83000">
              <a:schemeClr val="accent2">
                <a:lumMod val="5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 descr="&quot;&quot;"/>
          <p:cNvSpPr>
            <a:spLocks/>
          </p:cNvSpPr>
          <p:nvPr userDrawn="1"/>
        </p:nvSpPr>
        <p:spPr bwMode="auto">
          <a:xfrm>
            <a:off x="0" y="6107907"/>
            <a:ext cx="12215813" cy="7623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47" b="0" i="0" u="none" dirty="0"/>
          </a:p>
        </p:txBody>
      </p:sp>
      <p:pic>
        <p:nvPicPr>
          <p:cNvPr id="11" name="Picture 10" descr="Colorado Department of Health Care Policy and FInancing seal"/>
          <p:cNvPicPr>
            <a:picLocks noChangeAspect="1"/>
          </p:cNvPicPr>
          <p:nvPr userDrawn="1"/>
        </p:nvPicPr>
        <p:blipFill>
          <a:blip r:embed="rId2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6166631"/>
            <a:ext cx="4643438" cy="644922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8611195" y="5594449"/>
            <a:ext cx="2742902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6">
                <a:solidFill>
                  <a:schemeClr val="bg1"/>
                </a:solidFill>
              </a:defRPr>
            </a:lvl1pPr>
          </a:lstStyle>
          <a:p>
            <a:fld id="{720F2E81-9F3D-42A6-A086-4D144BCEA8F3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 b="1">
                <a:solidFill>
                  <a:schemeClr val="tx1"/>
                </a:solidFill>
              </a:defRPr>
            </a:lvl1pPr>
          </a:lstStyle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03" y="365001"/>
            <a:ext cx="10516195" cy="1326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1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</p:sldLayoutIdLst>
  <p:hf hdr="0" ftr="0" dt="0"/>
  <p:txStyles>
    <p:titleStyle>
      <a:lvl1pPr algn="ctr" defTabSz="410751" rtl="0" eaLnBrk="1" fontAlgn="base" hangingPunct="1">
        <a:spcBef>
          <a:spcPct val="0"/>
        </a:spcBef>
        <a:spcAft>
          <a:spcPct val="0"/>
        </a:spcAft>
        <a:defRPr sz="4640" b="1" i="1" u="none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457"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915"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372"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829"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93" indent="-241093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729" indent="160729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457" indent="321457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186" indent="482186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915" indent="642915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372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829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7287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744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 descr="&quot;&quot;"/>
          <p:cNvSpPr>
            <a:spLocks/>
          </p:cNvSpPr>
          <p:nvPr/>
        </p:nvSpPr>
        <p:spPr bwMode="auto">
          <a:xfrm>
            <a:off x="0" y="6107906"/>
            <a:ext cx="12215813" cy="7650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50000"/>
                </a:schemeClr>
              </a:gs>
              <a:gs pos="92000">
                <a:schemeClr val="accent2">
                  <a:lumMod val="50000"/>
                </a:schemeClr>
              </a:gs>
              <a:gs pos="100000">
                <a:schemeClr val="accent2">
                  <a:lumMod val="65000"/>
                </a:schemeClr>
              </a:gs>
            </a:gsLst>
            <a:lin ang="0" scaled="1"/>
            <a:tileRect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9" tIns="35719" rIns="35719" bIns="35719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47" dirty="0">
              <a:solidFill>
                <a:srgbClr val="53C1DD"/>
              </a:solidFill>
            </a:endParaRPr>
          </a:p>
        </p:txBody>
      </p:sp>
      <p:pic>
        <p:nvPicPr>
          <p:cNvPr id="4" name="Picture 3" descr="Colorado Department of Health Care Policy and Financing seal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" y="6168985"/>
            <a:ext cx="4629156" cy="6429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03" y="365001"/>
            <a:ext cx="10516195" cy="132605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8611196" y="5593556"/>
            <a:ext cx="2742902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406" smtClean="0">
                <a:solidFill>
                  <a:schemeClr val="tx1"/>
                </a:solidFill>
              </a:defRPr>
            </a:lvl1pPr>
          </a:lstStyle>
          <a:p>
            <a:pPr algn="r"/>
            <a:fld id="{6BE44AC7-F8D2-424F-87F5-830599BF5CDD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 b="1">
                <a:solidFill>
                  <a:schemeClr val="bg1"/>
                </a:solidFill>
              </a:defRPr>
            </a:lvl1pPr>
          </a:lstStyle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2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</p:sldLayoutIdLst>
  <p:hf hdr="0" ftr="0"/>
  <p:txStyles>
    <p:titleStyle>
      <a:lvl1pPr algn="l" defTabSz="410751" rtl="0" eaLnBrk="0" fontAlgn="base" hangingPunct="0">
        <a:spcBef>
          <a:spcPct val="0"/>
        </a:spcBef>
        <a:spcAft>
          <a:spcPct val="0"/>
        </a:spcAft>
        <a:defRPr lang="en-US" sz="4640" b="1" i="1" smtClean="0">
          <a:solidFill>
            <a:schemeClr val="tx1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93" indent="-241093" algn="l" defTabSz="410751" rtl="0" eaLnBrk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729" indent="160729" algn="l" defTabSz="410751" rtl="0" eaLnBrk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457" indent="321457" algn="l" defTabSz="410751" rtl="0" eaLnBrk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186" indent="482186" algn="l" defTabSz="410751" rtl="0" eaLnBrk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915" indent="642915" algn="l" defTabSz="410751" rtl="0" eaLnBrk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709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8851A-00FD-45D4-BA7C-BB2E88F96F91}" type="datetimeFigureOut">
              <a:rPr lang="en-US" smtClean="0"/>
              <a:pPr/>
              <a:t>8/18/2017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9BE7C-06F4-4A67-9528-A89EC7EB7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0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2">
                <a:lumMod val="75000"/>
              </a:schemeClr>
            </a:gs>
            <a:gs pos="69000">
              <a:schemeClr val="accent2">
                <a:lumMod val="50000"/>
              </a:schemeClr>
            </a:gs>
            <a:gs pos="83000">
              <a:schemeClr val="accent2">
                <a:lumMod val="5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 descr="&quot;&quot;"/>
          <p:cNvSpPr>
            <a:spLocks/>
          </p:cNvSpPr>
          <p:nvPr userDrawn="1"/>
        </p:nvSpPr>
        <p:spPr bwMode="auto">
          <a:xfrm>
            <a:off x="0" y="6107907"/>
            <a:ext cx="12215813" cy="7623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47" b="0" i="0" u="none" dirty="0"/>
          </a:p>
        </p:txBody>
      </p:sp>
      <p:pic>
        <p:nvPicPr>
          <p:cNvPr id="11" name="Picture 10" descr="Colorado Department of Health Care Policy and FInancing seal"/>
          <p:cNvPicPr>
            <a:picLocks noChangeAspect="1"/>
          </p:cNvPicPr>
          <p:nvPr userDrawn="1"/>
        </p:nvPicPr>
        <p:blipFill>
          <a:blip r:embed="rId2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6166631"/>
            <a:ext cx="4643438" cy="644922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8611195" y="5594449"/>
            <a:ext cx="2742902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6">
                <a:solidFill>
                  <a:schemeClr val="bg1"/>
                </a:solidFill>
              </a:defRPr>
            </a:lvl1pPr>
          </a:lstStyle>
          <a:p>
            <a:fld id="{720F2E81-9F3D-42A6-A086-4D144BCEA8F3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 b="1">
                <a:solidFill>
                  <a:schemeClr val="tx1"/>
                </a:solidFill>
              </a:defRPr>
            </a:lvl1pPr>
          </a:lstStyle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03" y="365001"/>
            <a:ext cx="10516195" cy="1326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7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</p:sldLayoutIdLst>
  <p:hf hdr="0" ftr="0" dt="0"/>
  <p:txStyles>
    <p:titleStyle>
      <a:lvl1pPr algn="ctr" defTabSz="410751" rtl="0" eaLnBrk="1" fontAlgn="base" hangingPunct="1">
        <a:spcBef>
          <a:spcPct val="0"/>
        </a:spcBef>
        <a:spcAft>
          <a:spcPct val="0"/>
        </a:spcAft>
        <a:defRPr sz="4640" b="1" i="1" u="none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457"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915"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372"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829" algn="ctr" defTabSz="410751" rtl="0" eaLnBrk="1" fontAlgn="base" hangingPunct="1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93" indent="-241093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729" indent="160729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457" indent="321457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186" indent="482186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915" indent="642915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372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829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7287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744" algn="l" defTabSz="410751" rtl="0" eaLnBrk="1" fontAlgn="base" hangingPunct="1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 descr="&quot;&quot;"/>
          <p:cNvSpPr>
            <a:spLocks/>
          </p:cNvSpPr>
          <p:nvPr/>
        </p:nvSpPr>
        <p:spPr bwMode="auto">
          <a:xfrm>
            <a:off x="0" y="6107906"/>
            <a:ext cx="12215813" cy="7650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50000"/>
                </a:schemeClr>
              </a:gs>
              <a:gs pos="92000">
                <a:schemeClr val="accent2">
                  <a:lumMod val="50000"/>
                </a:schemeClr>
              </a:gs>
              <a:gs pos="100000">
                <a:schemeClr val="accent2">
                  <a:lumMod val="65000"/>
                </a:schemeClr>
              </a:gs>
            </a:gsLst>
            <a:lin ang="0" scaled="1"/>
            <a:tileRect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9" tIns="35719" rIns="35719" bIns="35719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47" dirty="0">
              <a:solidFill>
                <a:srgbClr val="53C1DD"/>
              </a:solidFill>
            </a:endParaRPr>
          </a:p>
        </p:txBody>
      </p:sp>
      <p:pic>
        <p:nvPicPr>
          <p:cNvPr id="4" name="Picture 3" descr="Colorado Department of Health Care Policy and Financing seal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" y="6168985"/>
            <a:ext cx="4629156" cy="6429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03" y="365001"/>
            <a:ext cx="10516195" cy="132605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8611196" y="5593556"/>
            <a:ext cx="2742902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406" smtClean="0">
                <a:solidFill>
                  <a:schemeClr val="tx1"/>
                </a:solidFill>
              </a:defRPr>
            </a:lvl1pPr>
          </a:lstStyle>
          <a:p>
            <a:pPr algn="r"/>
            <a:fld id="{6BE44AC7-F8D2-424F-87F5-830599BF5CDD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 b="1">
                <a:solidFill>
                  <a:schemeClr val="bg1"/>
                </a:solidFill>
              </a:defRPr>
            </a:lvl1pPr>
          </a:lstStyle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0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</p:sldLayoutIdLst>
  <p:hf hdr="0" ftr="0"/>
  <p:txStyles>
    <p:titleStyle>
      <a:lvl1pPr algn="l" defTabSz="410751" rtl="0" eaLnBrk="0" fontAlgn="base" hangingPunct="0">
        <a:spcBef>
          <a:spcPct val="0"/>
        </a:spcBef>
        <a:spcAft>
          <a:spcPct val="0"/>
        </a:spcAft>
        <a:defRPr lang="en-US" sz="4640" b="1" i="1" smtClean="0">
          <a:solidFill>
            <a:schemeClr val="tx1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93" indent="-241093" algn="l" defTabSz="410751" rtl="0" eaLnBrk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729" indent="160729" algn="l" defTabSz="410751" rtl="0" eaLnBrk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457" indent="321457" algn="l" defTabSz="410751" rtl="0" eaLnBrk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186" indent="482186" algn="l" defTabSz="410751" rtl="0" eaLnBrk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915" indent="642915" algn="l" defTabSz="410751" rtl="0" eaLnBrk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 descr="&quot;&quot;"/>
          <p:cNvSpPr>
            <a:spLocks/>
          </p:cNvSpPr>
          <p:nvPr/>
        </p:nvSpPr>
        <p:spPr bwMode="auto">
          <a:xfrm>
            <a:off x="0" y="6107906"/>
            <a:ext cx="12215813" cy="7650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50000"/>
                </a:schemeClr>
              </a:gs>
              <a:gs pos="92000">
                <a:schemeClr val="accent2">
                  <a:lumMod val="50000"/>
                </a:schemeClr>
              </a:gs>
              <a:gs pos="100000">
                <a:schemeClr val="accent2">
                  <a:lumMod val="65000"/>
                </a:schemeClr>
              </a:gs>
            </a:gsLst>
            <a:lin ang="0" scaled="1"/>
            <a:tileRect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9" tIns="35719" rIns="35719" bIns="35719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47" dirty="0">
              <a:solidFill>
                <a:srgbClr val="53C1DD"/>
              </a:solidFill>
            </a:endParaRPr>
          </a:p>
        </p:txBody>
      </p:sp>
      <p:pic>
        <p:nvPicPr>
          <p:cNvPr id="4" name="Picture 3" descr="Colorado Department of Health Care Policy and Financing seal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" y="6168985"/>
            <a:ext cx="4629156" cy="6429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03" y="365001"/>
            <a:ext cx="10516195" cy="132605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8611196" y="5593556"/>
            <a:ext cx="2742902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406" smtClean="0">
                <a:solidFill>
                  <a:schemeClr val="tx1"/>
                </a:solidFill>
              </a:defRPr>
            </a:lvl1pPr>
          </a:lstStyle>
          <a:p>
            <a:pPr algn="r"/>
            <a:fld id="{6BE44AC7-F8D2-424F-87F5-830599BF5CDD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 b="1">
                <a:solidFill>
                  <a:schemeClr val="bg1"/>
                </a:solidFill>
              </a:defRPr>
            </a:lvl1pPr>
          </a:lstStyle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8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</p:sldLayoutIdLst>
  <p:hf hdr="0" ftr="0"/>
  <p:txStyles>
    <p:titleStyle>
      <a:lvl1pPr algn="l" defTabSz="410751" rtl="0" eaLnBrk="0" fontAlgn="base" hangingPunct="0">
        <a:spcBef>
          <a:spcPct val="0"/>
        </a:spcBef>
        <a:spcAft>
          <a:spcPct val="0"/>
        </a:spcAft>
        <a:defRPr lang="en-US" sz="4640" b="1" i="1" smtClean="0">
          <a:solidFill>
            <a:schemeClr val="tx1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464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93" indent="-241093" algn="l" defTabSz="410751" rtl="0" eaLnBrk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729" indent="160729" algn="l" defTabSz="410751" rtl="0" eaLnBrk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457" indent="321457" algn="l" defTabSz="410751" rtl="0" eaLnBrk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186" indent="482186" algn="l" defTabSz="410751" rtl="0" eaLnBrk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915" indent="642915" algn="l" defTabSz="410751" rtl="0" eaLnBrk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109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 descr="&quot;&quot;"/>
          <p:cNvSpPr>
            <a:spLocks/>
          </p:cNvSpPr>
          <p:nvPr/>
        </p:nvSpPr>
        <p:spPr bwMode="auto">
          <a:xfrm>
            <a:off x="1" y="6107906"/>
            <a:ext cx="12215813" cy="7650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50000"/>
                </a:schemeClr>
              </a:gs>
              <a:gs pos="92000">
                <a:schemeClr val="accent2">
                  <a:lumMod val="50000"/>
                </a:schemeClr>
              </a:gs>
              <a:gs pos="100000">
                <a:schemeClr val="accent2">
                  <a:lumMod val="65000"/>
                </a:schemeClr>
              </a:gs>
            </a:gsLst>
            <a:lin ang="0" scaled="1"/>
            <a:tileRect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26789" tIns="26789" rIns="26789" bIns="26789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160" dirty="0">
              <a:solidFill>
                <a:srgbClr val="53C1DD"/>
              </a:solidFill>
            </a:endParaRPr>
          </a:p>
        </p:txBody>
      </p:sp>
      <p:pic>
        <p:nvPicPr>
          <p:cNvPr id="4" name="Picture 3" descr="Colorado Department of Health Care Policy and Financing seal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" y="6168985"/>
            <a:ext cx="4629156" cy="6429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04" y="365002"/>
            <a:ext cx="10516195" cy="132605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8611196" y="5593557"/>
            <a:ext cx="2742902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55" smtClean="0">
                <a:solidFill>
                  <a:schemeClr val="tx1"/>
                </a:solidFill>
              </a:defRPr>
            </a:lvl1pPr>
          </a:lstStyle>
          <a:p>
            <a:pPr algn="r"/>
            <a:fld id="{6BE44AC7-F8D2-424F-87F5-830599BF5CDD}" type="datetime7">
              <a:rPr lang="en-US" smtClean="0"/>
              <a:t>Aug-17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1197" y="6356822"/>
            <a:ext cx="2742903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9" b="1">
                <a:solidFill>
                  <a:schemeClr val="bg1"/>
                </a:solidFill>
              </a:defRPr>
            </a:lvl1pPr>
          </a:lstStyle>
          <a:p>
            <a:fld id="{7CD4B2A3-DF06-4EAB-85AB-0641A4D150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</p:sldLayoutIdLst>
  <p:hf hdr="0" ftr="0"/>
  <p:txStyles>
    <p:titleStyle>
      <a:lvl1pPr algn="l" defTabSz="308062" rtl="0" eaLnBrk="0" fontAlgn="base" hangingPunct="0">
        <a:spcBef>
          <a:spcPct val="0"/>
        </a:spcBef>
        <a:spcAft>
          <a:spcPct val="0"/>
        </a:spcAft>
        <a:defRPr lang="en-US" sz="3480" b="1" i="1" smtClean="0">
          <a:solidFill>
            <a:schemeClr val="tx1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308062" rtl="0" eaLnBrk="0" fontAlgn="base" hangingPunct="0">
        <a:spcBef>
          <a:spcPct val="0"/>
        </a:spcBef>
        <a:spcAft>
          <a:spcPct val="0"/>
        </a:spcAft>
        <a:defRPr sz="348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308062" rtl="0" eaLnBrk="0" fontAlgn="base" hangingPunct="0">
        <a:spcBef>
          <a:spcPct val="0"/>
        </a:spcBef>
        <a:spcAft>
          <a:spcPct val="0"/>
        </a:spcAft>
        <a:defRPr sz="348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308062" rtl="0" eaLnBrk="0" fontAlgn="base" hangingPunct="0">
        <a:spcBef>
          <a:spcPct val="0"/>
        </a:spcBef>
        <a:spcAft>
          <a:spcPct val="0"/>
        </a:spcAft>
        <a:defRPr sz="348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308062" rtl="0" eaLnBrk="0" fontAlgn="base" hangingPunct="0">
        <a:spcBef>
          <a:spcPct val="0"/>
        </a:spcBef>
        <a:spcAft>
          <a:spcPct val="0"/>
        </a:spcAft>
        <a:defRPr sz="348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241092" algn="ctr" defTabSz="308062" rtl="0" fontAlgn="base" hangingPunct="0">
        <a:spcBef>
          <a:spcPct val="0"/>
        </a:spcBef>
        <a:spcAft>
          <a:spcPct val="0"/>
        </a:spcAft>
        <a:defRPr sz="348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482184" algn="ctr" defTabSz="308062" rtl="0" fontAlgn="base" hangingPunct="0">
        <a:spcBef>
          <a:spcPct val="0"/>
        </a:spcBef>
        <a:spcAft>
          <a:spcPct val="0"/>
        </a:spcAft>
        <a:defRPr sz="348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723276" algn="ctr" defTabSz="308062" rtl="0" fontAlgn="base" hangingPunct="0">
        <a:spcBef>
          <a:spcPct val="0"/>
        </a:spcBef>
        <a:spcAft>
          <a:spcPct val="0"/>
        </a:spcAft>
        <a:defRPr sz="348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964368" algn="ctr" defTabSz="308062" rtl="0" fontAlgn="base" hangingPunct="0">
        <a:spcBef>
          <a:spcPct val="0"/>
        </a:spcBef>
        <a:spcAft>
          <a:spcPct val="0"/>
        </a:spcAft>
        <a:defRPr sz="348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180819" indent="-180819" algn="l" defTabSz="308062" rtl="0" eaLnBrk="0" fontAlgn="base" hangingPunct="0">
        <a:spcBef>
          <a:spcPts val="2215"/>
        </a:spcBef>
        <a:spcAft>
          <a:spcPct val="0"/>
        </a:spcAft>
        <a:defRPr sz="158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20546" indent="120546" algn="l" defTabSz="308062" rtl="0" eaLnBrk="0" fontAlgn="base" hangingPunct="0">
        <a:spcBef>
          <a:spcPts val="2215"/>
        </a:spcBef>
        <a:spcAft>
          <a:spcPct val="0"/>
        </a:spcAft>
        <a:defRPr sz="158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241092" indent="241092" algn="l" defTabSz="308062" rtl="0" eaLnBrk="0" fontAlgn="base" hangingPunct="0">
        <a:spcBef>
          <a:spcPts val="2215"/>
        </a:spcBef>
        <a:spcAft>
          <a:spcPct val="0"/>
        </a:spcAft>
        <a:defRPr sz="158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361638" indent="361638" algn="l" defTabSz="308062" rtl="0" eaLnBrk="0" fontAlgn="base" hangingPunct="0">
        <a:spcBef>
          <a:spcPts val="2215"/>
        </a:spcBef>
        <a:spcAft>
          <a:spcPct val="0"/>
        </a:spcAft>
        <a:defRPr sz="158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482184" indent="482184" algn="l" defTabSz="308062" rtl="0" eaLnBrk="0" fontAlgn="base" hangingPunct="0">
        <a:spcBef>
          <a:spcPts val="2215"/>
        </a:spcBef>
        <a:spcAft>
          <a:spcPct val="0"/>
        </a:spcAft>
        <a:defRPr sz="158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723276" algn="l" defTabSz="308062" rtl="0" fontAlgn="base" hangingPunct="0">
        <a:spcBef>
          <a:spcPts val="2215"/>
        </a:spcBef>
        <a:spcAft>
          <a:spcPct val="0"/>
        </a:spcAft>
        <a:defRPr sz="158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964368" algn="l" defTabSz="308062" rtl="0" fontAlgn="base" hangingPunct="0">
        <a:spcBef>
          <a:spcPts val="2215"/>
        </a:spcBef>
        <a:spcAft>
          <a:spcPct val="0"/>
        </a:spcAft>
        <a:defRPr sz="158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205460" algn="l" defTabSz="308062" rtl="0" fontAlgn="base" hangingPunct="0">
        <a:spcBef>
          <a:spcPts val="2215"/>
        </a:spcBef>
        <a:spcAft>
          <a:spcPct val="0"/>
        </a:spcAft>
        <a:defRPr sz="158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446552" algn="l" defTabSz="308062" rtl="0" fontAlgn="base" hangingPunct="0">
        <a:spcBef>
          <a:spcPts val="2215"/>
        </a:spcBef>
        <a:spcAft>
          <a:spcPct val="0"/>
        </a:spcAft>
        <a:defRPr sz="158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241092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92" algn="l" defTabSz="241092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84" algn="l" defTabSz="241092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276" algn="l" defTabSz="241092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368" algn="l" defTabSz="241092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460" algn="l" defTabSz="241092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552" algn="l" defTabSz="241092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643" algn="l" defTabSz="241092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736" algn="l" defTabSz="241092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assessment.blogspo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834926"/>
            <a:ext cx="9604310" cy="3383280"/>
          </a:xfrm>
        </p:spPr>
        <p:txBody>
          <a:bodyPr>
            <a:normAutofit/>
          </a:bodyPr>
          <a:lstStyle/>
          <a:p>
            <a:pPr algn="ctr"/>
            <a:r>
              <a:rPr lang="en-US" sz="3800" i="1" dirty="0"/>
              <a:t>Moving Towards Reliable and Valid Assessment Processes In </a:t>
            </a:r>
            <a:br>
              <a:rPr lang="en-US" sz="3800" i="1" dirty="0"/>
            </a:br>
            <a:r>
              <a:rPr lang="en-US" sz="3800" i="1" dirty="0"/>
              <a:t>Alaska and Colorado</a:t>
            </a:r>
            <a:br>
              <a:rPr lang="en-US" sz="3800" i="1" dirty="0"/>
            </a:b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4594364"/>
            <a:ext cx="9604310" cy="457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Presentation for the 2017 HCBS Conference</a:t>
            </a:r>
          </a:p>
        </p:txBody>
      </p:sp>
    </p:spTree>
    <p:extLst>
      <p:ext uri="{BB962C8B-B14F-4D97-AF65-F5344CB8AC3E}">
        <p14:creationId xmlns:p14="http://schemas.microsoft.com/office/powerpoint/2010/main" val="15986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If we use the same item twice on the same person and nothing has changed, will we get the same results? </a:t>
            </a:r>
          </a:p>
          <a:p>
            <a:r>
              <a:rPr lang="en-US" sz="3600" dirty="0"/>
              <a:t>Are we studying what we think we are studying?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Reliability and Validity of Assessment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7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194" y="39535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Reliability of the Item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662" y="1267099"/>
            <a:ext cx="9442671" cy="4757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Extent to which an assessment item yields the same results on repeated trials</a:t>
            </a:r>
          </a:p>
          <a:p>
            <a:pPr lvl="1"/>
            <a:r>
              <a:rPr lang="en-US" sz="3200" dirty="0">
                <a:solidFill>
                  <a:srgbClr val="007E39"/>
                </a:solidFill>
              </a:rPr>
              <a:t>Test-Retest reliability</a:t>
            </a:r>
            <a:r>
              <a:rPr lang="en-US" sz="3200" dirty="0"/>
              <a:t>: collect same data at two times and measure correlation  between two results</a:t>
            </a:r>
          </a:p>
          <a:p>
            <a:pPr lvl="1"/>
            <a:r>
              <a:rPr lang="en-US" sz="3200" dirty="0">
                <a:solidFill>
                  <a:srgbClr val="007E39"/>
                </a:solidFill>
              </a:rPr>
              <a:t>Inter-rater reliability: </a:t>
            </a:r>
            <a:r>
              <a:rPr lang="en-US" sz="3200" dirty="0"/>
              <a:t>collect same data by two people at same time and measure correlation or % of agreement</a:t>
            </a:r>
          </a:p>
          <a:p>
            <a:pPr lvl="1"/>
            <a:r>
              <a:rPr lang="en-US" sz="3200" dirty="0">
                <a:solidFill>
                  <a:srgbClr val="007E39"/>
                </a:solidFill>
              </a:rPr>
              <a:t>Internal consistency:  </a:t>
            </a:r>
            <a:r>
              <a:rPr lang="en-US" sz="3200" dirty="0"/>
              <a:t>measure correlation across similar items within test using Cronbach’s alpha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7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072" y="65377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Validity of the Item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956" y="1720918"/>
            <a:ext cx="902472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Does the item measure what you think it is measuring?</a:t>
            </a:r>
          </a:p>
          <a:p>
            <a:pPr lvl="1"/>
            <a:r>
              <a:rPr lang="en-US" sz="2400" dirty="0">
                <a:solidFill>
                  <a:srgbClr val="007E39"/>
                </a:solidFill>
              </a:rPr>
              <a:t>Face Validity: </a:t>
            </a:r>
            <a:r>
              <a:rPr lang="en-US" sz="2400" dirty="0"/>
              <a:t>subjective judgment by “non-expert”</a:t>
            </a:r>
          </a:p>
          <a:p>
            <a:pPr lvl="1"/>
            <a:r>
              <a:rPr lang="en-US" sz="2400" dirty="0">
                <a:solidFill>
                  <a:srgbClr val="007E39"/>
                </a:solidFill>
              </a:rPr>
              <a:t>Content Validity: </a:t>
            </a:r>
            <a:r>
              <a:rPr lang="en-US" sz="2400" dirty="0"/>
              <a:t>subjective judgment by subject matter experts</a:t>
            </a:r>
          </a:p>
          <a:p>
            <a:pPr lvl="1"/>
            <a:r>
              <a:rPr lang="en-US" sz="2400" dirty="0">
                <a:solidFill>
                  <a:srgbClr val="007E39"/>
                </a:solidFill>
              </a:rPr>
              <a:t>Criterion Validity: </a:t>
            </a:r>
            <a:r>
              <a:rPr lang="en-US" sz="2400" dirty="0"/>
              <a:t>predictive validity between  2 variables or correlation with “gold standard” (factor analysis)</a:t>
            </a:r>
          </a:p>
          <a:p>
            <a:pPr lvl="1"/>
            <a:r>
              <a:rPr lang="en-US" sz="2400" dirty="0">
                <a:solidFill>
                  <a:srgbClr val="007E39"/>
                </a:solidFill>
              </a:rPr>
              <a:t>Construct Validity: </a:t>
            </a:r>
            <a:r>
              <a:rPr lang="en-US" sz="2400" dirty="0"/>
              <a:t>theory-based predictive modeling of practical examples</a:t>
            </a:r>
          </a:p>
          <a:p>
            <a:pPr lvl="2"/>
            <a:r>
              <a:rPr lang="en-US" sz="2400" dirty="0"/>
              <a:t>Convergent : similar results when comparing similar concepts</a:t>
            </a:r>
          </a:p>
          <a:p>
            <a:pPr lvl="2"/>
            <a:r>
              <a:rPr lang="en-US" sz="2400" dirty="0"/>
              <a:t>Divergent: distinguishes between different concepts 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376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194" y="39535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Value of Using Standardized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738" y="1712270"/>
            <a:ext cx="8182841" cy="489725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Capitalize on existing evidence-based items with known reliability and validity</a:t>
            </a:r>
          </a:p>
          <a:p>
            <a:r>
              <a:rPr lang="en-US" sz="2800" dirty="0"/>
              <a:t>Compare your state’s HCBS to:</a:t>
            </a:r>
          </a:p>
          <a:p>
            <a:pPr lvl="1"/>
            <a:r>
              <a:rPr lang="en-US" sz="2800" dirty="0"/>
              <a:t>Other states HCBS</a:t>
            </a:r>
          </a:p>
          <a:p>
            <a:pPr lvl="1"/>
            <a:r>
              <a:rPr lang="en-US" sz="2800" dirty="0"/>
              <a:t>Institutional care</a:t>
            </a:r>
          </a:p>
          <a:p>
            <a:r>
              <a:rPr lang="en-US" sz="2800" dirty="0"/>
              <a:t>Enhance operations using tools and protocols developed for other states or countries using standardized data:</a:t>
            </a:r>
          </a:p>
          <a:p>
            <a:pPr lvl="1"/>
            <a:r>
              <a:rPr lang="en-US" sz="2800" dirty="0"/>
              <a:t>Individualize budgets/resource allocation (e.g., RUG-III-HC)</a:t>
            </a:r>
          </a:p>
          <a:p>
            <a:pPr lvl="1"/>
            <a:r>
              <a:rPr lang="en-US" sz="2800" dirty="0"/>
              <a:t>Protocols for guiding support planning and/or care management (e.g., Clinical Action Plans or Collaborative Active Plans (CAPs))</a:t>
            </a:r>
          </a:p>
          <a:p>
            <a:pPr lvl="1"/>
            <a:r>
              <a:rPr lang="en-US" sz="2800" dirty="0"/>
              <a:t>Normed Quality/Performance Indicators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4535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385313"/>
            <a:ext cx="7886700" cy="1325563"/>
          </a:xfrm>
        </p:spPr>
        <p:txBody>
          <a:bodyPr/>
          <a:lstStyle/>
          <a:p>
            <a:r>
              <a:rPr lang="en-US" dirty="0"/>
              <a:t>Reliability and Validity Challenges Found in Home Grown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464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2285999"/>
            <a:ext cx="9455734" cy="4770784"/>
          </a:xfrm>
        </p:spPr>
        <p:txBody>
          <a:bodyPr/>
          <a:lstStyle/>
          <a:p>
            <a:r>
              <a:rPr lang="en-US" sz="2600" dirty="0"/>
              <a:t>Difference across assessors that get amplified over time</a:t>
            </a:r>
          </a:p>
          <a:p>
            <a:pPr lvl="1"/>
            <a:r>
              <a:rPr lang="en-US" sz="2400" dirty="0"/>
              <a:t>In the absence of clear guidance, assessors come up with their own interpretations</a:t>
            </a:r>
          </a:p>
          <a:p>
            <a:pPr lvl="1"/>
            <a:r>
              <a:rPr lang="en-US" sz="2400" dirty="0"/>
              <a:t>Leads to regional discrepancies</a:t>
            </a:r>
          </a:p>
          <a:p>
            <a:r>
              <a:rPr lang="en-US" sz="2600" dirty="0"/>
              <a:t>Increases opportunities for assessment creep and assessor shopping</a:t>
            </a:r>
          </a:p>
          <a:p>
            <a:r>
              <a:rPr lang="en-US" sz="2600" dirty="0"/>
              <a:t>Diminishes the ability to make reliable financial and policy choices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Why Poorly Constructed Assessment Items Can Undermine a System</a:t>
            </a:r>
          </a:p>
        </p:txBody>
      </p:sp>
    </p:spTree>
    <p:extLst>
      <p:ext uri="{BB962C8B-B14F-4D97-AF65-F5344CB8AC3E}">
        <p14:creationId xmlns:p14="http://schemas.microsoft.com/office/powerpoint/2010/main" val="2630815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646" y="365127"/>
            <a:ext cx="8503065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Challenge 1: </a:t>
            </a:r>
            <a:r>
              <a:rPr lang="en-US" sz="3200" dirty="0"/>
              <a:t>Items assess need for support rather than underlying impairments, strengths and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15819"/>
            <a:ext cx="78867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045293" y="1397000"/>
          <a:ext cx="8409062" cy="418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1959837" y="4238715"/>
          <a:ext cx="8233337" cy="2461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780374" y="1845892"/>
            <a:ext cx="5896598" cy="263210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Items that Merge these Steps are problematic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8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039" y="350263"/>
            <a:ext cx="8503065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Examples of Problematic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921" y="1350237"/>
            <a:ext cx="8577469" cy="5408372"/>
          </a:xfrm>
        </p:spPr>
        <p:txBody>
          <a:bodyPr>
            <a:normAutofit/>
          </a:bodyPr>
          <a:lstStyle/>
          <a:p>
            <a:r>
              <a:rPr lang="en-US" dirty="0"/>
              <a:t>Does the individual need support to describe pain, signs of illness or where it is located? </a:t>
            </a:r>
          </a:p>
          <a:p>
            <a:pPr lvl="1"/>
            <a:r>
              <a:rPr lang="en-US" dirty="0"/>
              <a:t>Answers will vary depending upon how assessor chooses to factor in:</a:t>
            </a:r>
          </a:p>
          <a:p>
            <a:pPr lvl="2"/>
            <a:r>
              <a:rPr lang="en-US" dirty="0"/>
              <a:t>Presence of pain</a:t>
            </a:r>
          </a:p>
          <a:p>
            <a:pPr lvl="2"/>
            <a:r>
              <a:rPr lang="en-US" dirty="0"/>
              <a:t>Verbal/cognitive abilities</a:t>
            </a:r>
          </a:p>
          <a:p>
            <a:pPr lvl="2"/>
            <a:r>
              <a:rPr lang="en-US" dirty="0"/>
              <a:t>Whether pain is significant enough to justify an intervention</a:t>
            </a:r>
          </a:p>
          <a:p>
            <a:pPr lvl="2"/>
            <a:r>
              <a:rPr lang="en-US" dirty="0"/>
              <a:t>Personality/culture</a:t>
            </a:r>
          </a:p>
          <a:p>
            <a:pPr lvl="1"/>
            <a:r>
              <a:rPr lang="en-US" dirty="0"/>
              <a:t>Examples of opportunities for unreliable coding.  How do you code: </a:t>
            </a:r>
          </a:p>
          <a:p>
            <a:pPr lvl="2"/>
            <a:r>
              <a:rPr lang="en-US" dirty="0"/>
              <a:t>Someone who has no pain, but is non-verbal and cannot report pain if it occurs?</a:t>
            </a:r>
          </a:p>
          <a:p>
            <a:pPr lvl="2"/>
            <a:r>
              <a:rPr lang="en-US" dirty="0"/>
              <a:t>Someone who has pain but prefers to be stoic?</a:t>
            </a:r>
          </a:p>
          <a:p>
            <a:pPr lvl="2"/>
            <a:r>
              <a:rPr lang="en-US" dirty="0"/>
              <a:t>Someone who appears to have pain and cannot report it, but the pain appears to be mild and only occasional – assessor makes a judgement call regarding whether this is significant enough to justify additional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63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Challenge 2: </a:t>
            </a:r>
            <a:r>
              <a:rPr lang="en-US" dirty="0"/>
              <a:t>Items Potentially Confound Multiple Underlying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455734" cy="4572001"/>
          </a:xfrm>
        </p:spPr>
        <p:txBody>
          <a:bodyPr>
            <a:normAutofit/>
          </a:bodyPr>
          <a:lstStyle/>
          <a:p>
            <a:r>
              <a:rPr lang="en-US" dirty="0"/>
              <a:t>An item is problematic if assessors need to make sub-judgements about multiple different areas</a:t>
            </a:r>
          </a:p>
          <a:p>
            <a:pPr lvl="1"/>
            <a:r>
              <a:rPr lang="en-US" dirty="0"/>
              <a:t>Reliability issue because answers may differ depending upon what areas they consider and what weight they give to each area</a:t>
            </a:r>
          </a:p>
          <a:p>
            <a:pPr lvl="1"/>
            <a:r>
              <a:rPr lang="en-US" dirty="0"/>
              <a:t>Validity issue because it is not clear what is being measured</a:t>
            </a:r>
          </a:p>
          <a:p>
            <a:r>
              <a:rPr lang="en-US" b="1" dirty="0"/>
              <a:t>Example: </a:t>
            </a:r>
            <a:r>
              <a:rPr lang="en-US" dirty="0"/>
              <a:t>Does the individual need support  to add items to cart/basket, make choices from available options, load/unload groceries?</a:t>
            </a:r>
          </a:p>
          <a:p>
            <a:pPr lvl="1"/>
            <a:r>
              <a:rPr lang="en-US" dirty="0"/>
              <a:t>Confounds:</a:t>
            </a:r>
          </a:p>
          <a:p>
            <a:pPr lvl="2"/>
            <a:r>
              <a:rPr lang="en-US" dirty="0"/>
              <a:t>Physical ability (add items to cart/basket)</a:t>
            </a:r>
          </a:p>
          <a:p>
            <a:pPr lvl="2"/>
            <a:r>
              <a:rPr lang="en-US" dirty="0"/>
              <a:t>Cognitive ability (determine what needs to be purchased)</a:t>
            </a:r>
          </a:p>
          <a:p>
            <a:pPr lvl="2"/>
            <a:r>
              <a:rPr lang="en-US" dirty="0"/>
              <a:t>Behavior (making inappropriate choices)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713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758" y="838200"/>
            <a:ext cx="9668686" cy="8953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Challenge 3: </a:t>
            </a:r>
            <a:r>
              <a:rPr lang="en-US" dirty="0"/>
              <a:t>Item Language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709" y="1678132"/>
            <a:ext cx="9455734" cy="3581400"/>
          </a:xfrm>
        </p:spPr>
        <p:txBody>
          <a:bodyPr>
            <a:noAutofit/>
          </a:bodyPr>
          <a:lstStyle/>
          <a:p>
            <a:r>
              <a:rPr lang="en-US" dirty="0"/>
              <a:t>Even when measuring a single construct, problematic items may hurt ability to code consistently (reliability) and interpret what the responses mean (validity)</a:t>
            </a:r>
          </a:p>
          <a:p>
            <a:r>
              <a:rPr lang="en-US" dirty="0"/>
              <a:t>Inexact or unclear prompts :</a:t>
            </a:r>
          </a:p>
          <a:p>
            <a:pPr lvl="1"/>
            <a:r>
              <a:rPr lang="en-US" dirty="0"/>
              <a:t>Not including enough relevant information (e.g., does bathing include getting in and out of the tub or shower?)</a:t>
            </a:r>
          </a:p>
          <a:p>
            <a:r>
              <a:rPr lang="en-US" dirty="0"/>
              <a:t>Inexact or unclear response options</a:t>
            </a:r>
          </a:p>
          <a:p>
            <a:r>
              <a:rPr lang="en-US" b="1" dirty="0"/>
              <a:t>Example: </a:t>
            </a:r>
            <a:r>
              <a:rPr lang="en-US" dirty="0"/>
              <a:t>Does the individual need support to get in or out of vehicles?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Response Options: Never, Always, Often, 1/2 Time, Sometimes</a:t>
            </a:r>
          </a:p>
          <a:p>
            <a:pPr lvl="2"/>
            <a:r>
              <a:rPr lang="en-US" dirty="0"/>
              <a:t>Does not measure amount of support needed</a:t>
            </a:r>
          </a:p>
          <a:p>
            <a:pPr lvl="2"/>
            <a:r>
              <a:rPr lang="en-US" dirty="0"/>
              <a:t>Options include two vague measures (often and sometimes) and one that is overly specific (½ time)</a:t>
            </a:r>
          </a:p>
          <a:p>
            <a:pPr lvl="2"/>
            <a:r>
              <a:rPr lang="en-US" dirty="0"/>
              <a:t>Question whether item might typically be a yes/no, possibly with an intermittent option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376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issues in redesigning assessment and support planning, including reliability and validity</a:t>
            </a:r>
          </a:p>
          <a:p>
            <a:pPr lvl="1"/>
            <a:r>
              <a:rPr lang="en-US" dirty="0"/>
              <a:t>Steve Lutzky, President, HCBS Strategies</a:t>
            </a:r>
          </a:p>
          <a:p>
            <a:r>
              <a:rPr lang="en-US" dirty="0"/>
              <a:t>Colorado and Alaska initiatives to redesign their assessment and support planning processes</a:t>
            </a:r>
          </a:p>
          <a:p>
            <a:pPr lvl="1"/>
            <a:r>
              <a:rPr lang="en-US" dirty="0"/>
              <a:t>Colorado Department of Health Care Policy and Finance: </a:t>
            </a:r>
          </a:p>
          <a:p>
            <a:pPr lvl="2"/>
            <a:r>
              <a:rPr lang="en-US" dirty="0"/>
              <a:t>Tim Cortez, Manager, Community Options Section</a:t>
            </a:r>
          </a:p>
          <a:p>
            <a:pPr lvl="2"/>
            <a:r>
              <a:rPr lang="en-US" dirty="0"/>
              <a:t>Brittani Trujillo, Case Management Services Coordinator, Office of Community Living</a:t>
            </a:r>
          </a:p>
          <a:p>
            <a:pPr lvl="1"/>
            <a:r>
              <a:rPr lang="en-US" dirty="0"/>
              <a:t>Alaska Department of Health and Social Services:  </a:t>
            </a:r>
          </a:p>
          <a:p>
            <a:pPr lvl="2"/>
            <a:r>
              <a:rPr lang="en-US" dirty="0"/>
              <a:t>Duane Mayes, Director, Division of Seniors and Disabilities Services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and Speakers</a:t>
            </a:r>
          </a:p>
        </p:txBody>
      </p:sp>
    </p:spTree>
    <p:extLst>
      <p:ext uri="{BB962C8B-B14F-4D97-AF65-F5344CB8AC3E}">
        <p14:creationId xmlns:p14="http://schemas.microsoft.com/office/powerpoint/2010/main" val="351524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Designing a New Assessment Process for All LTSS  Populations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Perspective and Lessons Learned from Colorado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Tim Cortez and  Brittani Trujillo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2915"/>
            <a:fld id="{88E71DEA-C72C-42CF-90F7-E467E0733BC8}" type="slidenum">
              <a:rPr lang="en-US" b="0" kern="0">
                <a:solidFill>
                  <a:sysClr val="windowText" lastClr="000000"/>
                </a:solidFill>
              </a:rPr>
              <a:pPr defTabSz="642915"/>
              <a:t>20</a:t>
            </a:fld>
            <a:endParaRPr lang="en-US" b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33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42915"/>
            <a:fld id="{7CD4B2A3-DF06-4EAB-85AB-0641A4D150A0}" type="slidenum">
              <a:rPr lang="en-US" b="0" kern="0"/>
              <a:pPr defTabSz="642915"/>
              <a:t>21</a:t>
            </a:fld>
            <a:endParaRPr lang="en-US" b="0" kern="0" dirty="0"/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2152428" y="-559076"/>
            <a:ext cx="7887146" cy="535781"/>
          </a:xfrm>
        </p:spPr>
        <p:txBody>
          <a:bodyPr>
            <a:normAutofit fontScale="90000"/>
          </a:bodyPr>
          <a:lstStyle/>
          <a:p>
            <a:r>
              <a:rPr lang="en-US" dirty="0"/>
              <a:t>HCPF Mission</a:t>
            </a:r>
          </a:p>
        </p:txBody>
      </p:sp>
    </p:spTree>
    <p:extLst>
      <p:ext uri="{BB962C8B-B14F-4D97-AF65-F5344CB8AC3E}">
        <p14:creationId xmlns:p14="http://schemas.microsoft.com/office/powerpoint/2010/main" val="2353228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Assessment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current tools used to assess LTSS populations include:</a:t>
            </a:r>
          </a:p>
          <a:p>
            <a:pPr lvl="1"/>
            <a:r>
              <a:rPr lang="en-US" dirty="0"/>
              <a:t>ULTC 100.2</a:t>
            </a:r>
          </a:p>
          <a:p>
            <a:pPr lvl="2"/>
            <a:r>
              <a:rPr lang="en-US" dirty="0"/>
              <a:t>Home-grown tool </a:t>
            </a:r>
          </a:p>
          <a:p>
            <a:pPr lvl="1"/>
            <a:r>
              <a:rPr lang="en-US" dirty="0"/>
              <a:t>SIS for IDD populations</a:t>
            </a:r>
          </a:p>
          <a:p>
            <a:pPr lvl="2"/>
            <a:r>
              <a:rPr lang="en-US" dirty="0"/>
              <a:t>Standardized, nationally used tool</a:t>
            </a:r>
          </a:p>
          <a:p>
            <a:pPr lvl="1"/>
            <a:r>
              <a:rPr lang="en-US" dirty="0"/>
              <a:t>Over 30 supplemental tools created by Department and local staff to support access processes</a:t>
            </a:r>
          </a:p>
          <a:p>
            <a:pPr lvl="1"/>
            <a:endParaRPr lang="en-US" dirty="0"/>
          </a:p>
          <a:p>
            <a:r>
              <a:rPr lang="en-US" dirty="0"/>
              <a:t>Assessment and access processes vary significantly across populations and programs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42915"/>
            <a:fld id="{7CD4B2A3-DF06-4EAB-85AB-0641A4D150A0}" type="slidenum">
              <a:rPr lang="en-US" sz="1270" kern="0" smtClean="0">
                <a:solidFill>
                  <a:schemeClr val="bg1"/>
                </a:solidFill>
              </a:rPr>
              <a:pPr algn="r" defTabSz="642915"/>
              <a:t>22</a:t>
            </a:fld>
            <a:endParaRPr lang="en-US" sz="127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78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to Legacy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ULTC 100.2</a:t>
            </a:r>
          </a:p>
          <a:p>
            <a:pPr lvl="1"/>
            <a:r>
              <a:rPr lang="en-US" dirty="0"/>
              <a:t>No set timeframes (e.g., in last 30 days)</a:t>
            </a:r>
          </a:p>
          <a:p>
            <a:pPr lvl="1"/>
            <a:r>
              <a:rPr lang="en-US" dirty="0"/>
              <a:t>Definitions and responses are vague and overlapping</a:t>
            </a:r>
          </a:p>
          <a:p>
            <a:pPr lvl="1"/>
            <a:r>
              <a:rPr lang="en-US" dirty="0"/>
              <a:t>Collects </a:t>
            </a:r>
            <a:r>
              <a:rPr lang="en-US" u="sng" dirty="0"/>
              <a:t>very</a:t>
            </a:r>
            <a:r>
              <a:rPr lang="en-US" dirty="0"/>
              <a:t> little information outside of ADLs</a:t>
            </a:r>
          </a:p>
          <a:p>
            <a:pPr lvl="2"/>
            <a:r>
              <a:rPr lang="en-US" dirty="0"/>
              <a:t>Limited use when developing support plan</a:t>
            </a:r>
          </a:p>
          <a:p>
            <a:r>
              <a:rPr lang="en-US" dirty="0"/>
              <a:t>SIS</a:t>
            </a:r>
          </a:p>
          <a:p>
            <a:pPr lvl="1"/>
            <a:r>
              <a:rPr lang="en-US" dirty="0"/>
              <a:t>Requires agency staff to be specially trained on tool and pay for training/tool</a:t>
            </a:r>
          </a:p>
          <a:p>
            <a:pPr lvl="1"/>
            <a:r>
              <a:rPr lang="en-US" dirty="0"/>
              <a:t>Some stakeholders unhappy with the use of the SIS: length of time to complete; concerns that it doesn’t capture enough information; concerns about the use for development of Support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5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to Legacy Tools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7903" y="1714500"/>
            <a:ext cx="10621280" cy="4234815"/>
          </a:xfrm>
        </p:spPr>
        <p:txBody>
          <a:bodyPr/>
          <a:lstStyle/>
          <a:p>
            <a:r>
              <a:rPr lang="en-US" dirty="0"/>
              <a:t>Local agencies have developed 30+ non-standardized tools to collect missing information from legacy tools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Other issues with tools include:</a:t>
            </a:r>
          </a:p>
          <a:p>
            <a:pPr lvl="1"/>
            <a:r>
              <a:rPr lang="en-US" dirty="0"/>
              <a:t>No person-centered information</a:t>
            </a:r>
          </a:p>
          <a:p>
            <a:pPr lvl="1"/>
            <a:r>
              <a:rPr lang="en-US" dirty="0"/>
              <a:t>No natural support and caregiver information</a:t>
            </a:r>
          </a:p>
          <a:p>
            <a:pPr lvl="1"/>
            <a:r>
              <a:rPr lang="en-US" dirty="0"/>
              <a:t>No screen of other areas of interest/need (e.g., employment, self-direction)</a:t>
            </a:r>
          </a:p>
          <a:p>
            <a:pPr lvl="1"/>
            <a:r>
              <a:rPr lang="en-US" dirty="0"/>
              <a:t>Very limited information that is useful for support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78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158" y="321469"/>
            <a:ext cx="7887146" cy="813039"/>
          </a:xfrm>
        </p:spPr>
        <p:txBody>
          <a:bodyPr>
            <a:normAutofit fontScale="90000"/>
          </a:bodyPr>
          <a:lstStyle/>
          <a:p>
            <a:pPr rtl="0" eaLnBrk="0" fontAlgn="base" hangingPunct="0"/>
            <a:r>
              <a:rPr lang="en-US" dirty="0"/>
              <a:t>Stakeholder Input into the Development of 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19846" y="1553765"/>
            <a:ext cx="10817157" cy="4500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Stakeholder input during development of the intake and assessment tools included:</a:t>
            </a:r>
          </a:p>
          <a:p>
            <a:pPr lvl="1"/>
            <a:r>
              <a:rPr lang="en-US" dirty="0"/>
              <a:t>Input from community members and staff from over 15 agencies</a:t>
            </a:r>
          </a:p>
          <a:p>
            <a:pPr lvl="1"/>
            <a:r>
              <a:rPr lang="en-US" dirty="0"/>
              <a:t>21 stakeholder meetings on adult assessment tool</a:t>
            </a:r>
          </a:p>
          <a:p>
            <a:pPr lvl="1"/>
            <a:r>
              <a:rPr lang="en-US" dirty="0"/>
              <a:t>8 stakeholder meetings on child assessment tool </a:t>
            </a:r>
          </a:p>
          <a:p>
            <a:r>
              <a:rPr lang="en-US" dirty="0"/>
              <a:t>Stakeholders were presented with a variety of national and state-specific tools</a:t>
            </a:r>
          </a:p>
          <a:p>
            <a:pPr lvl="1"/>
            <a:r>
              <a:rPr lang="en-US" dirty="0"/>
              <a:t>interRAI</a:t>
            </a:r>
          </a:p>
          <a:p>
            <a:pPr lvl="1"/>
            <a:r>
              <a:rPr lang="en-US" dirty="0"/>
              <a:t>CMS’ CARE (now FASI)</a:t>
            </a:r>
          </a:p>
          <a:p>
            <a:pPr lvl="1"/>
            <a:r>
              <a:rPr lang="en-US" dirty="0"/>
              <a:t>MnCHOICES</a:t>
            </a:r>
          </a:p>
          <a:p>
            <a:pPr lvl="1"/>
            <a:r>
              <a:rPr lang="en-US" dirty="0"/>
              <a:t>Washington’s CARE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10751" fontAlgn="base" hangingPunct="0">
              <a:spcBef>
                <a:spcPct val="0"/>
              </a:spcBef>
              <a:spcAft>
                <a:spcPct val="0"/>
              </a:spcAft>
            </a:pPr>
            <a:fld id="{7CD4B2A3-DF06-4EAB-85AB-0641A4D150A0}" type="slidenum">
              <a:rPr lang="en-US">
                <a:solidFill>
                  <a:srgbClr val="FFFFFF"/>
                </a:solidFill>
                <a:latin typeface="Trebuchet MS" pitchFamily="-100" charset="0"/>
                <a:sym typeface="Trebuchet MS" pitchFamily="-100" charset="0"/>
              </a:rPr>
              <a:pPr defTabSz="410751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>
              <a:solidFill>
                <a:srgbClr val="FFFFFF"/>
              </a:solidFill>
              <a:latin typeface="Trebuchet MS" pitchFamily="-100" charset="0"/>
              <a:sym typeface="Trebuchet M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27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562" y="331196"/>
            <a:ext cx="9036996" cy="813039"/>
          </a:xfrm>
        </p:spPr>
        <p:txBody>
          <a:bodyPr>
            <a:normAutofit fontScale="90000"/>
          </a:bodyPr>
          <a:lstStyle/>
          <a:p>
            <a:pPr rtl="0" eaLnBrk="0" fontAlgn="base" hangingPunct="0"/>
            <a:r>
              <a:rPr lang="en-US" dirty="0"/>
              <a:t>Stakeholder Input into the Development of the Process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53311" y="1553765"/>
            <a:ext cx="10233498" cy="4500563"/>
          </a:xfrm>
        </p:spPr>
        <p:txBody>
          <a:bodyPr>
            <a:normAutofit/>
          </a:bodyPr>
          <a:lstStyle/>
          <a:p>
            <a:r>
              <a:rPr lang="en-US" dirty="0"/>
              <a:t>Developed a blog to share information and collect feedback: </a:t>
            </a:r>
            <a:r>
              <a:rPr lang="en-US" dirty="0">
                <a:hlinkClick r:id="rId3"/>
              </a:rPr>
              <a:t>Colorado Assessment Blog</a:t>
            </a:r>
            <a:endParaRPr lang="en-US" dirty="0"/>
          </a:p>
          <a:p>
            <a:endParaRPr lang="en-US" dirty="0"/>
          </a:p>
          <a:p>
            <a:r>
              <a:rPr lang="en-US" dirty="0"/>
              <a:t>Made major changes to the modules and process as a result of stakeholder input</a:t>
            </a:r>
          </a:p>
          <a:p>
            <a:endParaRPr lang="en-US" dirty="0"/>
          </a:p>
          <a:p>
            <a:r>
              <a:rPr lang="en-US" dirty="0"/>
              <a:t>Now conducting meetings throughout state to share progress and gather feedback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10751" fontAlgn="base" hangingPunct="0">
              <a:spcBef>
                <a:spcPct val="0"/>
              </a:spcBef>
              <a:spcAft>
                <a:spcPct val="0"/>
              </a:spcAft>
            </a:pPr>
            <a:fld id="{7CD4B2A3-DF06-4EAB-85AB-0641A4D150A0}" type="slidenum">
              <a:rPr lang="en-US">
                <a:solidFill>
                  <a:srgbClr val="FFFFFF"/>
                </a:solidFill>
                <a:latin typeface="Trebuchet MS" pitchFamily="-100" charset="0"/>
                <a:sym typeface="Trebuchet MS" pitchFamily="-100" charset="0"/>
              </a:rPr>
              <a:pPr defTabSz="410751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>
              <a:solidFill>
                <a:srgbClr val="FFFFFF"/>
              </a:solidFill>
              <a:latin typeface="Trebuchet MS" pitchFamily="-100" charset="0"/>
              <a:sym typeface="Trebuchet M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06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913" y="375047"/>
            <a:ext cx="8421024" cy="909084"/>
          </a:xfrm>
        </p:spPr>
        <p:txBody>
          <a:bodyPr>
            <a:noAutofit/>
          </a:bodyPr>
          <a:lstStyle/>
          <a:p>
            <a:r>
              <a:rPr lang="en-US" sz="4219" dirty="0"/>
              <a:t>Tools Selected as Starting Point for the Assessment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7472" y="1952904"/>
            <a:ext cx="8667345" cy="2694247"/>
          </a:xfrm>
        </p:spPr>
        <p:txBody>
          <a:bodyPr>
            <a:noAutofit/>
          </a:bodyPr>
          <a:lstStyle/>
          <a:p>
            <a:r>
              <a:rPr lang="en-US" sz="2531" dirty="0"/>
              <a:t>After careful review, Department and stakeholders decided to use components of the following tools:</a:t>
            </a:r>
          </a:p>
          <a:p>
            <a:pPr lvl="1"/>
            <a:r>
              <a:rPr lang="en-US" sz="2250" dirty="0"/>
              <a:t>CMS’ CARE tool (Later changed to FASI)</a:t>
            </a:r>
          </a:p>
          <a:p>
            <a:pPr lvl="2"/>
            <a:r>
              <a:rPr lang="en-US" sz="1969" dirty="0"/>
              <a:t>Standardized items throughout the tool (e.g., functioning, health, etc.)</a:t>
            </a:r>
          </a:p>
          <a:p>
            <a:pPr lvl="1"/>
            <a:r>
              <a:rPr lang="en-US" sz="2250" dirty="0"/>
              <a:t>Minnesota’s MnCHOICES comprehensive assessment</a:t>
            </a:r>
          </a:p>
          <a:p>
            <a:pPr lvl="2"/>
            <a:r>
              <a:rPr lang="en-US" sz="1969" dirty="0"/>
              <a:t>Modular format would serve as basis for CO process</a:t>
            </a:r>
          </a:p>
          <a:p>
            <a:pPr lvl="2"/>
            <a:r>
              <a:rPr lang="en-US" sz="1969" dirty="0"/>
              <a:t>Person-centered items and modules (e.g., Personal Story)</a:t>
            </a:r>
          </a:p>
          <a:p>
            <a:pPr lvl="2"/>
            <a:r>
              <a:rPr lang="en-US" sz="1969" dirty="0"/>
              <a:t>Items CARE/FASI did not contain (e.g., Psychosocial/Behaviors)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38148" fontAlgn="base" hangingPunct="0">
              <a:spcBef>
                <a:spcPct val="0"/>
              </a:spcBef>
              <a:spcAft>
                <a:spcPct val="0"/>
              </a:spcAft>
            </a:pPr>
            <a:fld id="{7CD4B2A3-DF06-4EAB-85AB-0641A4D150A0}" type="slidenum">
              <a:rPr lang="en-US">
                <a:solidFill>
                  <a:srgbClr val="FFFFFF"/>
                </a:solidFill>
                <a:latin typeface="Trebuchet MS" pitchFamily="-100" charset="0"/>
                <a:sym typeface="Trebuchet MS" pitchFamily="-100" charset="0"/>
              </a:rPr>
              <a:pPr defTabSz="438148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>
              <a:solidFill>
                <a:srgbClr val="FFFFFF"/>
              </a:solidFill>
              <a:latin typeface="Trebuchet MS" pitchFamily="-100" charset="0"/>
              <a:sym typeface="Trebuchet MS" pitchFamily="-100" charset="0"/>
            </a:endParaRPr>
          </a:p>
        </p:txBody>
      </p:sp>
      <p:pic>
        <p:nvPicPr>
          <p:cNvPr id="5" name="Picture 4" descr="Centers for Medicare &amp; Medicaid Services Logo " title="CMS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460" y="3368819"/>
            <a:ext cx="2627826" cy="9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11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533" y="570192"/>
            <a:ext cx="7887146" cy="813039"/>
          </a:xfrm>
        </p:spPr>
        <p:txBody>
          <a:bodyPr>
            <a:noAutofit/>
          </a:bodyPr>
          <a:lstStyle/>
          <a:p>
            <a:r>
              <a:rPr lang="en-US" sz="4219" dirty="0"/>
              <a:t>Approach for Developing the New Assessment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29574" y="1982391"/>
            <a:ext cx="10749064" cy="3746605"/>
          </a:xfrm>
        </p:spPr>
        <p:txBody>
          <a:bodyPr/>
          <a:lstStyle/>
          <a:p>
            <a:r>
              <a:rPr lang="en-US" sz="2250" dirty="0"/>
              <a:t>Understand current LTSS assessment process</a:t>
            </a:r>
          </a:p>
          <a:p>
            <a:r>
              <a:rPr lang="en-US" sz="2250" dirty="0"/>
              <a:t>Identify how processes can be improved (redesign goals and outcomes)</a:t>
            </a:r>
          </a:p>
          <a:p>
            <a:r>
              <a:rPr lang="en-US" sz="2250" dirty="0"/>
              <a:t>Identify existing tools to be included in the new assessment process</a:t>
            </a:r>
          </a:p>
          <a:p>
            <a:r>
              <a:rPr lang="en-US" sz="2250" dirty="0"/>
              <a:t>Customize the tools to meet Colorado’s needs</a:t>
            </a:r>
          </a:p>
          <a:p>
            <a:r>
              <a:rPr lang="en-US" sz="2250" dirty="0"/>
              <a:t>Pilots for components of the process</a:t>
            </a:r>
          </a:p>
          <a:p>
            <a:r>
              <a:rPr lang="en-US" sz="2250" dirty="0"/>
              <a:t>Adapt process for children</a:t>
            </a:r>
          </a:p>
          <a:p>
            <a:r>
              <a:rPr lang="en-US" sz="2250" dirty="0"/>
              <a:t>Develop plans for Person-centered Support Plan, automation, full-scale testing, and statewide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10751" fontAlgn="base" hangingPunct="0">
              <a:spcBef>
                <a:spcPct val="0"/>
              </a:spcBef>
              <a:spcAft>
                <a:spcPct val="0"/>
              </a:spcAft>
            </a:pPr>
            <a:fld id="{7CD4B2A3-DF06-4EAB-85AB-0641A4D150A0}" type="slidenum">
              <a:rPr lang="en-US">
                <a:solidFill>
                  <a:srgbClr val="FFFFFF"/>
                </a:solidFill>
                <a:latin typeface="Trebuchet MS" pitchFamily="-100" charset="0"/>
                <a:sym typeface="Trebuchet MS" pitchFamily="-100" charset="0"/>
              </a:rPr>
              <a:pPr defTabSz="410751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>
              <a:solidFill>
                <a:srgbClr val="FFFFFF"/>
              </a:solidFill>
              <a:latin typeface="Trebuchet MS" pitchFamily="-100" charset="0"/>
              <a:sym typeface="Trebuchet M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72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0751" fontAlgn="base" hangingPunct="0">
              <a:spcBef>
                <a:spcPct val="0"/>
              </a:spcBef>
              <a:spcAft>
                <a:spcPct val="0"/>
              </a:spcAft>
            </a:pPr>
            <a:fld id="{7CD4B2A3-DF06-4EAB-85AB-0641A4D150A0}" type="slidenum">
              <a:rPr lang="en-US">
                <a:solidFill>
                  <a:srgbClr val="4F5858"/>
                </a:solidFill>
                <a:latin typeface="Trebuchet MS" pitchFamily="-100" charset="0"/>
                <a:sym typeface="Trebuchet MS" pitchFamily="-100" charset="0"/>
              </a:rPr>
              <a:pPr defTabSz="410751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>
              <a:solidFill>
                <a:srgbClr val="4F5858"/>
              </a:solidFill>
              <a:latin typeface="Trebuchet MS" pitchFamily="-100" charset="0"/>
              <a:sym typeface="Trebuchet MS" pitchFamily="-10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97BE90-DB35-4C14-B9D2-71880FFF5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7" t="15722" r="13672" b="20117"/>
          <a:stretch/>
        </p:blipFill>
        <p:spPr>
          <a:xfrm>
            <a:off x="1434703" y="99065"/>
            <a:ext cx="9286875" cy="62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840" y="2324715"/>
            <a:ext cx="9601200" cy="1142385"/>
          </a:xfrm>
        </p:spPr>
        <p:txBody>
          <a:bodyPr>
            <a:normAutofit/>
          </a:bodyPr>
          <a:lstStyle/>
          <a:p>
            <a:r>
              <a:rPr lang="en-US" sz="4000" dirty="0"/>
              <a:t>Steve Lutzky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2967992"/>
            <a:ext cx="9601200" cy="3809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HCBS Strategies</a:t>
            </a:r>
          </a:p>
        </p:txBody>
      </p:sp>
    </p:spTree>
    <p:extLst>
      <p:ext uri="{BB962C8B-B14F-4D97-AF65-F5344CB8AC3E}">
        <p14:creationId xmlns:p14="http://schemas.microsoft.com/office/powerpoint/2010/main" val="36393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New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assessment process will be tested as part of a larger TEFT pilot effort:</a:t>
            </a:r>
          </a:p>
          <a:p>
            <a:pPr lvl="1"/>
            <a:r>
              <a:rPr lang="en-US" dirty="0"/>
              <a:t>Alpha testing- User acceptance</a:t>
            </a:r>
          </a:p>
          <a:p>
            <a:pPr lvl="2"/>
            <a:r>
              <a:rPr lang="en-US" dirty="0"/>
              <a:t>Summer 2018</a:t>
            </a:r>
          </a:p>
          <a:p>
            <a:pPr lvl="1"/>
            <a:r>
              <a:rPr lang="en-US" dirty="0"/>
              <a:t>Beta testing- Comprehensive pilot</a:t>
            </a:r>
          </a:p>
          <a:p>
            <a:pPr lvl="2"/>
            <a:r>
              <a:rPr lang="en-US" dirty="0"/>
              <a:t>Fall 2018</a:t>
            </a:r>
          </a:p>
          <a:p>
            <a:endParaRPr lang="en-US" dirty="0"/>
          </a:p>
          <a:p>
            <a:r>
              <a:rPr lang="en-US" dirty="0"/>
              <a:t>Upon the conclusion of Beta testing, will conduct analyses to:</a:t>
            </a:r>
          </a:p>
          <a:p>
            <a:pPr lvl="1"/>
            <a:r>
              <a:rPr lang="en-US" dirty="0"/>
              <a:t>Establish and improve reliability and validity</a:t>
            </a:r>
          </a:p>
          <a:p>
            <a:pPr lvl="1"/>
            <a:r>
              <a:rPr lang="en-US" dirty="0"/>
              <a:t>Refine tool contents, flow, and automation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54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New Approach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After the Alpha and Beta testing, Department will run pilot to test time it takes to complete process</a:t>
            </a:r>
          </a:p>
          <a:p>
            <a:pPr lvl="1"/>
            <a:r>
              <a:rPr lang="en-US" dirty="0"/>
              <a:t>Pilot staff will be familiar with tool, providing realistic estimate</a:t>
            </a:r>
          </a:p>
          <a:p>
            <a:endParaRPr lang="en-US" dirty="0"/>
          </a:p>
          <a:p>
            <a:r>
              <a:rPr lang="en-US" dirty="0"/>
              <a:t>Results of this pilot will inform updates to case management reimbursement structure</a:t>
            </a:r>
          </a:p>
          <a:p>
            <a:endParaRPr lang="en-US" dirty="0"/>
          </a:p>
          <a:p>
            <a:r>
              <a:rPr lang="en-US" dirty="0"/>
              <a:t>Buy-in and volume from pilots will inform rollout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4B2A3-DF06-4EAB-85AB-0641A4D150A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72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LTSS Systems Changes New Assessment Process will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More person-centered system</a:t>
            </a:r>
          </a:p>
          <a:p>
            <a:r>
              <a:rPr lang="en-US" dirty="0"/>
              <a:t>More informed choice about self-direction</a:t>
            </a:r>
          </a:p>
          <a:p>
            <a:r>
              <a:rPr lang="en-US" dirty="0"/>
              <a:t>Restructuring case management including being able to tailor amount and type to participant preferences and needs</a:t>
            </a:r>
          </a:p>
          <a:p>
            <a:r>
              <a:rPr lang="en-US" dirty="0"/>
              <a:t>Foster competitive employment</a:t>
            </a:r>
          </a:p>
          <a:p>
            <a:r>
              <a:rPr lang="en-US" dirty="0"/>
              <a:t>Support emerging separation of eligibility assessment vs. support planning and ongoing case management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38148" fontAlgn="base" hangingPunct="0">
              <a:spcBef>
                <a:spcPct val="0"/>
              </a:spcBef>
              <a:spcAft>
                <a:spcPct val="0"/>
              </a:spcAft>
            </a:pPr>
            <a:fld id="{7CD4B2A3-DF06-4EAB-85AB-0641A4D150A0}" type="slidenum">
              <a:rPr lang="en-US">
                <a:solidFill>
                  <a:srgbClr val="FFFFFF"/>
                </a:solidFill>
                <a:latin typeface="Trebuchet MS" pitchFamily="-100" charset="0"/>
                <a:sym typeface="Trebuchet MS" pitchFamily="-100" charset="0"/>
              </a:rPr>
              <a:pPr defTabSz="438148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>
              <a:solidFill>
                <a:srgbClr val="FFFFFF"/>
              </a:solidFill>
              <a:latin typeface="Trebuchet MS" pitchFamily="-100" charset="0"/>
              <a:sym typeface="Trebuchet M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93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642937"/>
            <a:ext cx="9143999" cy="813039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LTSS Systems Changes New Assessment will Support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Objective and empirically-based person-centered budgets </a:t>
            </a:r>
          </a:p>
          <a:p>
            <a:pPr lvl="1"/>
            <a:r>
              <a:rPr lang="en-US" dirty="0"/>
              <a:t>Give people more choice and control over services</a:t>
            </a:r>
          </a:p>
          <a:p>
            <a:pPr lvl="1"/>
            <a:r>
              <a:rPr lang="en-US" dirty="0"/>
              <a:t>Allows expansion of consumer directed principles to other services </a:t>
            </a:r>
          </a:p>
          <a:p>
            <a:r>
              <a:rPr lang="en-US" dirty="0"/>
              <a:t>Enhance quality management efforts, including quality of life/participant experience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38148" fontAlgn="base" hangingPunct="0">
              <a:spcBef>
                <a:spcPct val="0"/>
              </a:spcBef>
              <a:spcAft>
                <a:spcPct val="0"/>
              </a:spcAft>
            </a:pPr>
            <a:fld id="{7CD4B2A3-DF06-4EAB-85AB-0641A4D150A0}" type="slidenum">
              <a:rPr lang="en-US">
                <a:solidFill>
                  <a:srgbClr val="FFFFFF"/>
                </a:solidFill>
                <a:latin typeface="Trebuchet MS" pitchFamily="-100" charset="0"/>
                <a:sym typeface="Trebuchet MS" pitchFamily="-100" charset="0"/>
              </a:rPr>
              <a:pPr defTabSz="438148" fontAlgn="base" hangingPunct="0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>
              <a:solidFill>
                <a:srgbClr val="FFFFFF"/>
              </a:solidFill>
              <a:latin typeface="Trebuchet MS" pitchFamily="-100" charset="0"/>
              <a:sym typeface="Trebuchet M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22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42915"/>
            <a:fld id="{7CD4B2A3-DF06-4EAB-85AB-0641A4D150A0}" type="slidenum">
              <a:rPr lang="en-US" sz="1270" kern="0" smtClean="0">
                <a:solidFill>
                  <a:schemeClr val="bg1"/>
                </a:solidFill>
              </a:rPr>
              <a:pPr algn="r" defTabSz="642915"/>
              <a:t>34</a:t>
            </a:fld>
            <a:endParaRPr lang="en-US" sz="127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76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42915"/>
            <a:fld id="{88E71DEA-C72C-42CF-90F7-E467E0733BC8}" type="slidenum">
              <a:rPr lang="en-US" b="0" kern="0">
                <a:solidFill>
                  <a:sysClr val="windowText" lastClr="000000"/>
                </a:solidFill>
              </a:rPr>
              <a:pPr defTabSz="642915"/>
              <a:t>35</a:t>
            </a:fld>
            <a:endParaRPr lang="en-US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4F5858"/>
                </a:solidFill>
              </a:rPr>
              <a:t>Tim Cortez</a:t>
            </a:r>
          </a:p>
          <a:p>
            <a:pPr lvl="0"/>
            <a:r>
              <a:rPr lang="en-US" dirty="0">
                <a:solidFill>
                  <a:srgbClr val="4F5858"/>
                </a:solidFill>
              </a:rPr>
              <a:t>Manager, Community Options Section</a:t>
            </a:r>
          </a:p>
          <a:p>
            <a:pPr lvl="0"/>
            <a:r>
              <a:rPr lang="en-US" dirty="0">
                <a:solidFill>
                  <a:srgbClr val="4F5858"/>
                </a:solidFill>
              </a:rPr>
              <a:t>timothy.cortez@state.co.us</a:t>
            </a:r>
          </a:p>
          <a:p>
            <a:pPr lvl="0"/>
            <a:endParaRPr lang="en-US" dirty="0">
              <a:solidFill>
                <a:srgbClr val="4F5858"/>
              </a:solidFill>
            </a:endParaRPr>
          </a:p>
          <a:p>
            <a:pPr lvl="0"/>
            <a:endParaRPr lang="en-US" dirty="0">
              <a:solidFill>
                <a:srgbClr val="4F5858"/>
              </a:solidFill>
            </a:endParaRPr>
          </a:p>
          <a:p>
            <a:pPr lvl="0"/>
            <a:r>
              <a:rPr lang="en-US" b="1" dirty="0">
                <a:solidFill>
                  <a:srgbClr val="4F5858"/>
                </a:solidFill>
              </a:rPr>
              <a:t>Brittani Trujillo</a:t>
            </a:r>
          </a:p>
          <a:p>
            <a:pPr lvl="0"/>
            <a:r>
              <a:rPr lang="en-US" dirty="0">
                <a:solidFill>
                  <a:srgbClr val="4F5858"/>
                </a:solidFill>
              </a:rPr>
              <a:t>Case Management Services Coordinator</a:t>
            </a:r>
          </a:p>
          <a:p>
            <a:pPr lvl="0"/>
            <a:r>
              <a:rPr lang="en-US" dirty="0">
                <a:solidFill>
                  <a:srgbClr val="4F5858"/>
                </a:solidFill>
              </a:rPr>
              <a:t>brittani.trujillo@state.co.us </a:t>
            </a:r>
          </a:p>
        </p:txBody>
      </p:sp>
    </p:spTree>
    <p:extLst>
      <p:ext uri="{BB962C8B-B14F-4D97-AF65-F5344CB8AC3E}">
        <p14:creationId xmlns:p14="http://schemas.microsoft.com/office/powerpoint/2010/main" val="3087248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42915"/>
            <a:fld id="{7CD4B2A3-DF06-4EAB-85AB-0641A4D150A0}" type="slidenum">
              <a:rPr lang="en-US" b="0" kern="0">
                <a:solidFill>
                  <a:sysClr val="windowText" lastClr="000000"/>
                </a:solidFill>
              </a:rPr>
              <a:pPr defTabSz="642915"/>
              <a:t>36</a:t>
            </a:fld>
            <a:endParaRPr lang="en-US" b="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71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95400"/>
            <a:ext cx="5410200" cy="2133600"/>
          </a:xfrm>
        </p:spPr>
        <p:txBody>
          <a:bodyPr anchor="t"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State of Alaska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Division of Senior and Disabilities Services</a:t>
            </a:r>
            <a:br>
              <a:rPr lang="en-US" sz="3200" dirty="0"/>
            </a:br>
            <a:endParaRPr lang="en-US" sz="3000" dirty="0">
              <a:solidFill>
                <a:schemeClr val="accent4">
                  <a:lumMod val="75000"/>
                </a:schemeClr>
              </a:solidFill>
              <a:latin typeface="Helvetica LT Std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886200"/>
            <a:ext cx="5410200" cy="25146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Assessment Process Redesign</a:t>
            </a:r>
            <a:r>
              <a:rPr lang="en-US" sz="2800" dirty="0"/>
              <a:t>	</a:t>
            </a:r>
          </a:p>
          <a:p>
            <a:pPr algn="l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5722441" y="6417038"/>
            <a:ext cx="2742903" cy="365001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2915"/>
            <a:fld id="{67BDF879-A2E0-4F70-BA76-E296807BF017}" type="slidenum">
              <a:rPr lang="en-US" b="0" kern="0" smtClean="0"/>
              <a:pPr defTabSz="642915"/>
              <a:t>37</a:t>
            </a:fld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670109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Duane Mayes, Director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Alaska Department of Health and Social 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Division of Senior and Disabilities Services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0" y="6417038"/>
            <a:ext cx="12191999" cy="440962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42915"/>
            <a:fld id="{67BDF879-A2E0-4F70-BA76-E296807BF017}" type="slidenum">
              <a:rPr lang="en-US" b="0" kern="0" smtClean="0">
                <a:solidFill>
                  <a:srgbClr val="143C65"/>
                </a:solidFill>
              </a:rPr>
              <a:pPr algn="ctr" defTabSz="642915"/>
              <a:t>38</a:t>
            </a:fld>
            <a:endParaRPr lang="en-US" b="0" kern="0" dirty="0">
              <a:solidFill>
                <a:srgbClr val="143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28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Current Assessment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Alaska’s current LTSS assessment tools include:</a:t>
            </a:r>
          </a:p>
          <a:p>
            <a:pPr lvl="1"/>
            <a:r>
              <a:rPr lang="en-US" b="1" dirty="0"/>
              <a:t>Consumer Assessment Tool (CAT) </a:t>
            </a:r>
            <a:r>
              <a:rPr lang="en-US" dirty="0"/>
              <a:t>for all adult waivers, excluding IDD, and Personal Care Services (PCS)</a:t>
            </a:r>
          </a:p>
          <a:p>
            <a:pPr lvl="2"/>
            <a:r>
              <a:rPr lang="en-US" dirty="0"/>
              <a:t>Home-grown tool</a:t>
            </a:r>
          </a:p>
          <a:p>
            <a:pPr lvl="1"/>
            <a:r>
              <a:rPr lang="en-US" b="1" dirty="0"/>
              <a:t>ICAP</a:t>
            </a:r>
            <a:r>
              <a:rPr lang="en-US" dirty="0"/>
              <a:t> for IDD waiver</a:t>
            </a:r>
          </a:p>
          <a:p>
            <a:pPr lvl="2"/>
            <a:r>
              <a:rPr lang="en-US" dirty="0"/>
              <a:t>Standardized, nationally used tool</a:t>
            </a:r>
          </a:p>
          <a:p>
            <a:r>
              <a:rPr lang="en-US" dirty="0"/>
              <a:t>Assessment and access processes vary significantly across populations and programs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0" y="6417038"/>
            <a:ext cx="12191999" cy="440962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42915"/>
            <a:fld id="{67BDF879-A2E0-4F70-BA76-E296807BF017}" type="slidenum">
              <a:rPr lang="en-US" b="0" kern="0" smtClean="0">
                <a:solidFill>
                  <a:srgbClr val="143C65"/>
                </a:solidFill>
              </a:rPr>
              <a:pPr algn="ctr" defTabSz="642915"/>
              <a:t>39</a:t>
            </a:fld>
            <a:endParaRPr lang="en-US" b="0" kern="0" dirty="0">
              <a:solidFill>
                <a:srgbClr val="143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9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147776"/>
              </p:ext>
            </p:extLst>
          </p:nvPr>
        </p:nvGraphicFramePr>
        <p:xfrm>
          <a:off x="1371600" y="2286000"/>
          <a:ext cx="945515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Most Frequently Forgotten Truth about Assessment Processes</a:t>
            </a:r>
          </a:p>
        </p:txBody>
      </p:sp>
    </p:spTree>
    <p:extLst>
      <p:ext uri="{BB962C8B-B14F-4D97-AF65-F5344CB8AC3E}">
        <p14:creationId xmlns:p14="http://schemas.microsoft.com/office/powerpoint/2010/main" val="418003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Limitations of the Legacy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Limitations include:</a:t>
            </a:r>
          </a:p>
          <a:p>
            <a:pPr lvl="1"/>
            <a:r>
              <a:rPr lang="en-US"/>
              <a:t>Lack of person-centered information that can be used to inform goals and preferences</a:t>
            </a:r>
          </a:p>
          <a:p>
            <a:pPr lvl="1"/>
            <a:r>
              <a:rPr lang="en-US"/>
              <a:t>Lack of established reliability and validity within the CAT</a:t>
            </a:r>
          </a:p>
          <a:p>
            <a:pPr lvl="1"/>
            <a:r>
              <a:rPr lang="en-US"/>
              <a:t>Issues with using tools to justify individual budgets</a:t>
            </a:r>
          </a:p>
          <a:p>
            <a:pPr lvl="1"/>
            <a:r>
              <a:rPr lang="en-US"/>
              <a:t>Do not comply with CMS person-centered and settings requirements</a:t>
            </a:r>
          </a:p>
          <a:p>
            <a:pPr lvl="1"/>
            <a:r>
              <a:rPr lang="en-US"/>
              <a:t>participants may need to receive two assessments depending on service preference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97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334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Efforts to Obtain Buy-in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on New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SDS presented a report on the national assessment tool landscape to stakeholders</a:t>
            </a:r>
          </a:p>
          <a:p>
            <a:r>
              <a:rPr lang="en-US" dirty="0"/>
              <a:t>Stakeholders selected the interRAI suite of tools</a:t>
            </a:r>
          </a:p>
          <a:p>
            <a:pPr lvl="1"/>
            <a:r>
              <a:rPr lang="en-US" dirty="0"/>
              <a:t>SDS took into consideration and agreed to adopt interRAI as the core tool</a:t>
            </a:r>
          </a:p>
          <a:p>
            <a:r>
              <a:rPr lang="en-US" dirty="0"/>
              <a:t>Ongoing stakeholder involvement as LTSS reform efforts that will utilize the new assessment process occur</a:t>
            </a:r>
          </a:p>
          <a:p>
            <a:pPr lvl="1"/>
            <a:r>
              <a:rPr lang="en-US" dirty="0"/>
              <a:t>September stakeholder meetings to focus on vision and functions for new assessment process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52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455" y="0"/>
            <a:ext cx="1115114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Structure of New Assessment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interRAI tool suite will be the core of the assessment process</a:t>
            </a:r>
          </a:p>
          <a:p>
            <a:pPr lvl="1"/>
            <a:r>
              <a:rPr lang="en-GB" dirty="0"/>
              <a:t>Grew out of MDS</a:t>
            </a:r>
          </a:p>
          <a:p>
            <a:pPr lvl="1"/>
            <a:r>
              <a:rPr lang="en-GB" dirty="0"/>
              <a:t>Created and refined by a research collaborative</a:t>
            </a:r>
          </a:p>
          <a:p>
            <a:pPr lvl="1"/>
            <a:r>
              <a:rPr lang="en-GB" dirty="0"/>
              <a:t>One or more tools adopted in 20 states and several other countries</a:t>
            </a:r>
          </a:p>
          <a:p>
            <a:pPr lvl="1"/>
            <a:r>
              <a:rPr lang="en-GB" dirty="0"/>
              <a:t>Established reliability and validity</a:t>
            </a:r>
          </a:p>
          <a:p>
            <a:pPr lvl="1"/>
            <a:r>
              <a:rPr lang="en-GB" dirty="0"/>
              <a:t>Suite includes tools adapted for a variety of populations</a:t>
            </a:r>
          </a:p>
          <a:p>
            <a:pPr lvl="1"/>
            <a:r>
              <a:rPr lang="en-GB" dirty="0"/>
              <a:t>Tool being used to support a wide variety of business processes</a:t>
            </a:r>
          </a:p>
          <a:p>
            <a:pPr lvl="2"/>
            <a:r>
              <a:rPr lang="en-GB" dirty="0"/>
              <a:t>Collaborative model allows states to benefit from work done in other states and countries</a:t>
            </a:r>
          </a:p>
          <a:p>
            <a:pPr lvl="1"/>
            <a:r>
              <a:rPr lang="en-GB" dirty="0"/>
              <a:t>Not endorsed by CMS</a:t>
            </a:r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120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175" y="80085"/>
            <a:ext cx="1115114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Structure of New Assessment Process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765" y="1619656"/>
            <a:ext cx="11618069" cy="47033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SDS is adding items to the interRAI core that will allow it to:</a:t>
            </a:r>
          </a:p>
          <a:p>
            <a:pPr lvl="1"/>
            <a:r>
              <a:rPr lang="en-US" dirty="0"/>
              <a:t>Meet CMS person-centered and settings requirements</a:t>
            </a:r>
          </a:p>
          <a:p>
            <a:pPr lvl="1"/>
            <a:r>
              <a:rPr lang="en-US" dirty="0"/>
              <a:t>Collect sufficient information to develop detailed person-centered support plan</a:t>
            </a:r>
          </a:p>
          <a:p>
            <a:r>
              <a:rPr lang="en-US" dirty="0"/>
              <a:t>New assessment process will:</a:t>
            </a:r>
          </a:p>
          <a:p>
            <a:pPr lvl="1"/>
            <a:r>
              <a:rPr lang="en-US" dirty="0"/>
              <a:t>Establish level of care for waivers and other services </a:t>
            </a:r>
          </a:p>
          <a:p>
            <a:pPr lvl="1"/>
            <a:r>
              <a:rPr lang="en-US" dirty="0"/>
              <a:t>Include Clinical Assessment Protocols (CAPs) for support planning</a:t>
            </a:r>
          </a:p>
          <a:p>
            <a:pPr lvl="1"/>
            <a:r>
              <a:rPr lang="en-US" dirty="0"/>
              <a:t>Utilize RUGS-III case mix algorithm </a:t>
            </a:r>
          </a:p>
          <a:p>
            <a:pPr lvl="1"/>
            <a:r>
              <a:rPr lang="en-US" dirty="0"/>
              <a:t>Result in person-centered support plan that includes goals and action steps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74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996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Testing the New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assessment process will be piloted in two phases:</a:t>
            </a:r>
          </a:p>
          <a:p>
            <a:pPr lvl="1"/>
            <a:r>
              <a:rPr lang="en-US" dirty="0"/>
              <a:t>Alpha testing pilot- User acceptance</a:t>
            </a:r>
          </a:p>
          <a:p>
            <a:pPr lvl="2"/>
            <a:r>
              <a:rPr lang="en-US" dirty="0"/>
              <a:t>Winter 2018</a:t>
            </a:r>
          </a:p>
          <a:p>
            <a:pPr lvl="2"/>
            <a:r>
              <a:rPr lang="en-US" dirty="0"/>
              <a:t>Subset of State and local staff</a:t>
            </a:r>
          </a:p>
          <a:p>
            <a:pPr lvl="1"/>
            <a:r>
              <a:rPr lang="en-US" dirty="0"/>
              <a:t>Beta testing pilot and Level of Care verification</a:t>
            </a:r>
          </a:p>
          <a:p>
            <a:pPr lvl="2"/>
            <a:r>
              <a:rPr lang="en-US" dirty="0"/>
              <a:t>Spring 2019</a:t>
            </a:r>
          </a:p>
          <a:p>
            <a:pPr lvl="2"/>
            <a:r>
              <a:rPr lang="en-US" dirty="0"/>
              <a:t>All State staff and subset of local staff</a:t>
            </a:r>
          </a:p>
          <a:p>
            <a:r>
              <a:rPr lang="en-US" dirty="0"/>
              <a:t>interRAI items have established reliability and validity</a:t>
            </a:r>
          </a:p>
          <a:p>
            <a:pPr lvl="1"/>
            <a:r>
              <a:rPr lang="en-US" dirty="0"/>
              <a:t>Additional items will be evaluated as part of pilot process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47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99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Initiatives Supported by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Assessment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19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Alaska is undertaking a major LTSS systems reform effort, including:</a:t>
            </a:r>
          </a:p>
          <a:p>
            <a:pPr lvl="1"/>
            <a:r>
              <a:rPr lang="en-US" dirty="0"/>
              <a:t>Implementing Community First Choice (CFC) and a new waiver targeted at participants with IDD</a:t>
            </a:r>
          </a:p>
          <a:p>
            <a:pPr lvl="1"/>
            <a:r>
              <a:rPr lang="en-US" dirty="0"/>
              <a:t>Shifting grant funded services to Medicaid</a:t>
            </a:r>
          </a:p>
          <a:p>
            <a:pPr lvl="1"/>
            <a:r>
              <a:rPr lang="en-US" dirty="0"/>
              <a:t>Enhancing care coordination (case management)</a:t>
            </a:r>
          </a:p>
          <a:p>
            <a:r>
              <a:rPr lang="en-US" dirty="0"/>
              <a:t>Assessment process will assist by:</a:t>
            </a:r>
          </a:p>
          <a:p>
            <a:pPr lvl="1"/>
            <a:r>
              <a:rPr lang="en-US" dirty="0"/>
              <a:t>Establishing eligibility for programs</a:t>
            </a:r>
          </a:p>
          <a:p>
            <a:pPr lvl="1"/>
            <a:r>
              <a:rPr lang="en-US" dirty="0"/>
              <a:t>Providing a reliable resource allocation methodology</a:t>
            </a:r>
          </a:p>
          <a:p>
            <a:pPr lvl="1"/>
            <a:r>
              <a:rPr lang="en-US" dirty="0"/>
              <a:t>Ensuring participants and staff have a consistent experience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BE7C-06F4-4A67-9528-A89EC7EB728B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84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137160" indent="0" algn="ctr">
              <a:buNone/>
            </a:pPr>
            <a:r>
              <a:rPr lang="en-US" dirty="0"/>
              <a:t>Duane Mayes, Director</a:t>
            </a:r>
          </a:p>
          <a:p>
            <a:pPr marL="137160" indent="0" algn="ctr">
              <a:buNone/>
            </a:pPr>
            <a:r>
              <a:rPr lang="en-US" dirty="0"/>
              <a:t>Alaska Division of Senior and Disabilities Services</a:t>
            </a:r>
          </a:p>
          <a:p>
            <a:pPr marL="137160" indent="0" algn="ctr">
              <a:buNone/>
            </a:pPr>
            <a:endParaRPr lang="en-US" dirty="0">
              <a:hlinkClick r:id="" action="ppaction://noaction"/>
            </a:endParaRPr>
          </a:p>
          <a:p>
            <a:pPr marL="137160" indent="0" algn="ctr">
              <a:buNone/>
            </a:pPr>
            <a:r>
              <a:rPr lang="en-US" dirty="0">
                <a:hlinkClick r:id="" action="ppaction://noaction"/>
              </a:rPr>
              <a:t>Duane.Mayes@alaska.gov</a:t>
            </a:r>
            <a:endParaRPr lang="en-US" dirty="0"/>
          </a:p>
          <a:p>
            <a:pPr marL="137160" indent="0" algn="ctr">
              <a:buNone/>
            </a:pPr>
            <a:r>
              <a:rPr lang="en-US" dirty="0"/>
              <a:t>(907)269-3666</a:t>
            </a:r>
          </a:p>
          <a:p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0" y="6417038"/>
            <a:ext cx="12191999" cy="440962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42915"/>
            <a:fld id="{67BDF879-A2E0-4F70-BA76-E296807BF017}" type="slidenum">
              <a:rPr lang="en-US" b="0" kern="0" smtClean="0">
                <a:solidFill>
                  <a:srgbClr val="143C65"/>
                </a:solidFill>
              </a:rPr>
              <a:pPr algn="ctr" defTabSz="642915"/>
              <a:t>46</a:t>
            </a:fld>
            <a:endParaRPr lang="en-US" b="0" kern="0" dirty="0">
              <a:solidFill>
                <a:srgbClr val="143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30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478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838200"/>
            <a:ext cx="2634095" cy="895350"/>
          </a:xfrm>
        </p:spPr>
        <p:txBody>
          <a:bodyPr>
            <a:normAutofit fontScale="90000"/>
          </a:bodyPr>
          <a:lstStyle/>
          <a:p>
            <a:r>
              <a:rPr lang="en-US" dirty="0"/>
              <a:t>One More</a:t>
            </a:r>
            <a:br>
              <a:rPr lang="en-US" dirty="0"/>
            </a:br>
            <a:r>
              <a:rPr lang="en-US" dirty="0"/>
              <a:t> Thing…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If time permits. </a:t>
            </a:r>
            <a:br>
              <a:rPr lang="en-US" sz="3100" dirty="0"/>
            </a:br>
            <a:r>
              <a:rPr lang="en-US" sz="3100" dirty="0"/>
              <a:t>We should give some thought to constructing support plans.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9734"/>
            <a:ext cx="8077200" cy="6681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3899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05093"/>
            <a:ext cx="9601200" cy="1142385"/>
          </a:xfrm>
        </p:spPr>
        <p:txBody>
          <a:bodyPr/>
          <a:lstStyle/>
          <a:p>
            <a:pPr algn="ctr"/>
            <a:r>
              <a:rPr lang="en-US" dirty="0"/>
              <a:t>Other Comments or Questions?</a:t>
            </a:r>
          </a:p>
        </p:txBody>
      </p:sp>
    </p:spTree>
    <p:extLst>
      <p:ext uri="{BB962C8B-B14F-4D97-AF65-F5344CB8AC3E}">
        <p14:creationId xmlns:p14="http://schemas.microsoft.com/office/powerpoint/2010/main" val="34201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244875"/>
              </p:ext>
            </p:extLst>
          </p:nvPr>
        </p:nvGraphicFramePr>
        <p:xfrm>
          <a:off x="1371600" y="2286000"/>
          <a:ext cx="945515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Approach for Designing Assessment &amp; Support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14326052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955"/>
            <a:ext cx="12191999" cy="708949"/>
          </a:xfrm>
        </p:spPr>
        <p:txBody>
          <a:bodyPr/>
          <a:lstStyle/>
          <a:p>
            <a:pPr algn="ctr"/>
            <a:r>
              <a:rPr lang="en-US" dirty="0"/>
              <a:t>Presenter Contact Information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376307"/>
              </p:ext>
            </p:extLst>
          </p:nvPr>
        </p:nvGraphicFramePr>
        <p:xfrm>
          <a:off x="6633992" y="2070556"/>
          <a:ext cx="428415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155">
                  <a:extLst>
                    <a:ext uri="{9D8B030D-6E8A-4147-A177-3AD203B41FA5}">
                      <a16:colId xmlns:a16="http://schemas.microsoft.com/office/drawing/2014/main" val="1296287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Colorado Department of Health Care Policy and Financing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463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 Cortez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Manager, Community Options Section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timothy.cortez@state.co.us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303.866.3011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Brittani Trujillo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Management Services Coordinator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brittani.trujillo@state.co.us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303.866.5567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03448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925418"/>
              </p:ext>
            </p:extLst>
          </p:nvPr>
        </p:nvGraphicFramePr>
        <p:xfrm>
          <a:off x="1629990" y="2070556"/>
          <a:ext cx="4284155" cy="1662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155">
                  <a:extLst>
                    <a:ext uri="{9D8B030D-6E8A-4147-A177-3AD203B41FA5}">
                      <a16:colId xmlns:a16="http://schemas.microsoft.com/office/drawing/2014/main" val="1296287478"/>
                    </a:ext>
                  </a:extLst>
                </a:gridCol>
              </a:tblGrid>
              <a:tr h="7482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Alaska Division of Senior and Disabilities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463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Duane Mayes, Director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Duane.Mayes@alaska.gov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907.269.3666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03448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29293"/>
              </p:ext>
            </p:extLst>
          </p:nvPr>
        </p:nvGraphicFramePr>
        <p:xfrm>
          <a:off x="1629990" y="3985716"/>
          <a:ext cx="428415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155">
                  <a:extLst>
                    <a:ext uri="{9D8B030D-6E8A-4147-A177-3AD203B41FA5}">
                      <a16:colId xmlns:a16="http://schemas.microsoft.com/office/drawing/2014/main" val="1296287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HCBS Strategies, Inc.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463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Lutzky, President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steve@hcbs.info</a:t>
                      </a:r>
                      <a:r>
                        <a:rPr 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410.366.4227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03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3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258153"/>
              </p:ext>
            </p:extLst>
          </p:nvPr>
        </p:nvGraphicFramePr>
        <p:xfrm>
          <a:off x="1371600" y="2286000"/>
          <a:ext cx="945515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Types of Decisions Assessment Helps to Make</a:t>
            </a:r>
          </a:p>
        </p:txBody>
      </p:sp>
    </p:spTree>
    <p:extLst>
      <p:ext uri="{BB962C8B-B14F-4D97-AF65-F5344CB8AC3E}">
        <p14:creationId xmlns:p14="http://schemas.microsoft.com/office/powerpoint/2010/main" val="4821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Assessment process will support a series of decisions made by a number of individuals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Includes tools or modules that support these decisions and collect necessary information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Also includes decision trees and workflows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Assessment Process vs. Tool</a:t>
            </a:r>
          </a:p>
        </p:txBody>
      </p:sp>
    </p:spTree>
    <p:extLst>
      <p:ext uri="{BB962C8B-B14F-4D97-AF65-F5344CB8AC3E}">
        <p14:creationId xmlns:p14="http://schemas.microsoft.com/office/powerpoint/2010/main" val="363657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Work Flow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648" y="1397291"/>
            <a:ext cx="8008863" cy="51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4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385313"/>
            <a:ext cx="7886700" cy="1325563"/>
          </a:xfrm>
        </p:spPr>
        <p:txBody>
          <a:bodyPr/>
          <a:lstStyle/>
          <a:p>
            <a:r>
              <a:rPr lang="en-US" dirty="0"/>
              <a:t>Understanding Reliability and Validity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7286886"/>
      </p:ext>
    </p:extLst>
  </p:cSld>
  <p:clrMapOvr>
    <a:masterClrMapping/>
  </p:clrMapOvr>
</p:sld>
</file>

<file path=ppt/theme/theme1.xml><?xml version="1.0" encoding="utf-8"?>
<a:theme xmlns:a="http://schemas.openxmlformats.org/drawingml/2006/main" name="11_Office Theme">
  <a:themeElements>
    <a:clrScheme name="HCPF Brand Colors">
      <a:dk1>
        <a:srgbClr val="4F5858"/>
      </a:dk1>
      <a:lt1>
        <a:srgbClr val="FFFFFF"/>
      </a:lt1>
      <a:dk2>
        <a:srgbClr val="929D9D"/>
      </a:dk2>
      <a:lt2>
        <a:srgbClr val="D6DADA"/>
      </a:lt2>
      <a:accent1>
        <a:srgbClr val="00A6CE"/>
      </a:accent1>
      <a:accent2>
        <a:srgbClr val="00953A"/>
      </a:accent2>
      <a:accent3>
        <a:srgbClr val="F4AA00"/>
      </a:accent3>
      <a:accent4>
        <a:srgbClr val="EF7521"/>
      </a:accent4>
      <a:accent5>
        <a:srgbClr val="814C9E"/>
      </a:accent5>
      <a:accent6>
        <a:srgbClr val="C90044"/>
      </a:accent6>
      <a:hlink>
        <a:srgbClr val="005A8C"/>
      </a:hlink>
      <a:folHlink>
        <a:srgbClr val="24A5DC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HCPF-HCBS Presentation Aug 2016 - Lessons Learned In LTSS IT" id="{EBD64F33-66EC-4718-87B2-B501D544575D}" vid="{FF6AC284-5B2B-40B5-9D2F-99427B2C4C4F}"/>
    </a:ext>
  </a:extLst>
</a:theme>
</file>

<file path=ppt/theme/theme10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buchet-White Master">
  <a:themeElements>
    <a:clrScheme name="HCPF Brand Colors">
      <a:dk1>
        <a:srgbClr val="4F5858"/>
      </a:dk1>
      <a:lt1>
        <a:srgbClr val="FFFFFF"/>
      </a:lt1>
      <a:dk2>
        <a:srgbClr val="929D9D"/>
      </a:dk2>
      <a:lt2>
        <a:srgbClr val="D6DADA"/>
      </a:lt2>
      <a:accent1>
        <a:srgbClr val="00A6CE"/>
      </a:accent1>
      <a:accent2>
        <a:srgbClr val="00953A"/>
      </a:accent2>
      <a:accent3>
        <a:srgbClr val="F4AA00"/>
      </a:accent3>
      <a:accent4>
        <a:srgbClr val="EF7521"/>
      </a:accent4>
      <a:accent5>
        <a:srgbClr val="814C9E"/>
      </a:accent5>
      <a:accent6>
        <a:srgbClr val="C90044"/>
      </a:accent6>
      <a:hlink>
        <a:srgbClr val="005A8C"/>
      </a:hlink>
      <a:folHlink>
        <a:srgbClr val="24A5DC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HCPF-HCBS Presentation Aug 2016 - Lessons Learned In LTSS IT" id="{EBD64F33-66EC-4718-87B2-B501D544575D}" vid="{3FBB28CC-078D-4D37-AEE2-2FA83920AFDB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4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Helvetica 01">
      <a:majorFont>
        <a:latin typeface="Helvetica LT Std Compresse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HCPF Brand Colors">
      <a:dk1>
        <a:srgbClr val="4F5858"/>
      </a:dk1>
      <a:lt1>
        <a:srgbClr val="FFFFFF"/>
      </a:lt1>
      <a:dk2>
        <a:srgbClr val="929D9D"/>
      </a:dk2>
      <a:lt2>
        <a:srgbClr val="D6DADA"/>
      </a:lt2>
      <a:accent1>
        <a:srgbClr val="00A6CE"/>
      </a:accent1>
      <a:accent2>
        <a:srgbClr val="00953A"/>
      </a:accent2>
      <a:accent3>
        <a:srgbClr val="F4AA00"/>
      </a:accent3>
      <a:accent4>
        <a:srgbClr val="EF7521"/>
      </a:accent4>
      <a:accent5>
        <a:srgbClr val="814C9E"/>
      </a:accent5>
      <a:accent6>
        <a:srgbClr val="C90044"/>
      </a:accent6>
      <a:hlink>
        <a:srgbClr val="005A8C"/>
      </a:hlink>
      <a:folHlink>
        <a:srgbClr val="24A5DC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HCPF-PPT-Template-Green_final" id="{35431D21-5E2C-4747-B04D-146D408B6AC0}" vid="{024BEDBD-CBA2-4E6F-9538-3B42A4048BC0}"/>
    </a:ext>
  </a:extLst>
</a:theme>
</file>

<file path=ppt/theme/theme6.xml><?xml version="1.0" encoding="utf-8"?>
<a:theme xmlns:a="http://schemas.openxmlformats.org/drawingml/2006/main" name="2_Trebuchet-White Master">
  <a:themeElements>
    <a:clrScheme name="HCPF Brand Colors">
      <a:dk1>
        <a:srgbClr val="4F5858"/>
      </a:dk1>
      <a:lt1>
        <a:srgbClr val="FFFFFF"/>
      </a:lt1>
      <a:dk2>
        <a:srgbClr val="929D9D"/>
      </a:dk2>
      <a:lt2>
        <a:srgbClr val="D6DADA"/>
      </a:lt2>
      <a:accent1>
        <a:srgbClr val="00A6CE"/>
      </a:accent1>
      <a:accent2>
        <a:srgbClr val="00953A"/>
      </a:accent2>
      <a:accent3>
        <a:srgbClr val="F4AA00"/>
      </a:accent3>
      <a:accent4>
        <a:srgbClr val="EF7521"/>
      </a:accent4>
      <a:accent5>
        <a:srgbClr val="814C9E"/>
      </a:accent5>
      <a:accent6>
        <a:srgbClr val="C90044"/>
      </a:accent6>
      <a:hlink>
        <a:srgbClr val="005A8C"/>
      </a:hlink>
      <a:folHlink>
        <a:srgbClr val="24A5DC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HCPF-PPT-Template-Green_final" id="{35431D21-5E2C-4747-B04D-146D408B6AC0}" vid="{75306887-AE15-40C3-B2C4-853AD08E84CB}"/>
    </a:ext>
  </a:extLst>
</a:theme>
</file>

<file path=ppt/theme/theme7.xml><?xml version="1.0" encoding="utf-8"?>
<a:theme xmlns:a="http://schemas.openxmlformats.org/drawingml/2006/main" name="1_Trebuchet-White Master">
  <a:themeElements>
    <a:clrScheme name="HCPF Brand Colors">
      <a:dk1>
        <a:srgbClr val="4F5858"/>
      </a:dk1>
      <a:lt1>
        <a:srgbClr val="FFFFFF"/>
      </a:lt1>
      <a:dk2>
        <a:srgbClr val="929D9D"/>
      </a:dk2>
      <a:lt2>
        <a:srgbClr val="D6DADA"/>
      </a:lt2>
      <a:accent1>
        <a:srgbClr val="00A6CE"/>
      </a:accent1>
      <a:accent2>
        <a:srgbClr val="00953A"/>
      </a:accent2>
      <a:accent3>
        <a:srgbClr val="F4AA00"/>
      </a:accent3>
      <a:accent4>
        <a:srgbClr val="EF7521"/>
      </a:accent4>
      <a:accent5>
        <a:srgbClr val="814C9E"/>
      </a:accent5>
      <a:accent6>
        <a:srgbClr val="C90044"/>
      </a:accent6>
      <a:hlink>
        <a:srgbClr val="005A8C"/>
      </a:hlink>
      <a:folHlink>
        <a:srgbClr val="24A5DC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HCPF-PPT-Template-Green_final [Read-Only]" id="{1B88D712-3620-416C-91E0-75F8ACB69342}" vid="{69DDE157-AF05-4448-A66F-9DE20D707076}"/>
    </a:ext>
  </a:extLst>
</a:theme>
</file>

<file path=ppt/theme/theme8.xml><?xml version="1.0" encoding="utf-8"?>
<a:theme xmlns:a="http://schemas.openxmlformats.org/drawingml/2006/main" name="3_Trebuchet-White Master">
  <a:themeElements>
    <a:clrScheme name="HCPF Brand Colors">
      <a:dk1>
        <a:srgbClr val="4F5858"/>
      </a:dk1>
      <a:lt1>
        <a:srgbClr val="FFFFFF"/>
      </a:lt1>
      <a:dk2>
        <a:srgbClr val="929D9D"/>
      </a:dk2>
      <a:lt2>
        <a:srgbClr val="D6DADA"/>
      </a:lt2>
      <a:accent1>
        <a:srgbClr val="00A6CE"/>
      </a:accent1>
      <a:accent2>
        <a:srgbClr val="00953A"/>
      </a:accent2>
      <a:accent3>
        <a:srgbClr val="F4AA00"/>
      </a:accent3>
      <a:accent4>
        <a:srgbClr val="EF7521"/>
      </a:accent4>
      <a:accent5>
        <a:srgbClr val="814C9E"/>
      </a:accent5>
      <a:accent6>
        <a:srgbClr val="C90044"/>
      </a:accent6>
      <a:hlink>
        <a:srgbClr val="005A8C"/>
      </a:hlink>
      <a:folHlink>
        <a:srgbClr val="24A5DC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HCPF-PPT-Template-Green_final [Read-Only]" id="{1B88D712-3620-416C-91E0-75F8ACB69342}" vid="{69DDE157-AF05-4448-A66F-9DE20D707076}"/>
    </a:ext>
  </a:extLst>
</a:theme>
</file>

<file path=ppt/theme/theme9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2480</Words>
  <Application>Microsoft Office PowerPoint</Application>
  <PresentationFormat>Widescreen</PresentationFormat>
  <Paragraphs>368</Paragraphs>
  <Slides>50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50</vt:i4>
      </vt:variant>
    </vt:vector>
  </HeadingPairs>
  <TitlesOfParts>
    <vt:vector size="69" baseType="lpstr">
      <vt:lpstr>Arial</vt:lpstr>
      <vt:lpstr>Calibri</vt:lpstr>
      <vt:lpstr>Courier New</vt:lpstr>
      <vt:lpstr>Franklin Gothic Book</vt:lpstr>
      <vt:lpstr>Helvetica LT Std</vt:lpstr>
      <vt:lpstr>Helvetica LT Std Black</vt:lpstr>
      <vt:lpstr>Helvetica LT Std Compressed</vt:lpstr>
      <vt:lpstr>Tahoma</vt:lpstr>
      <vt:lpstr>Trebuchet MS</vt:lpstr>
      <vt:lpstr>Verdana</vt:lpstr>
      <vt:lpstr>Wingdings</vt:lpstr>
      <vt:lpstr>11_Office Theme</vt:lpstr>
      <vt:lpstr>Trebuchet-White Master</vt:lpstr>
      <vt:lpstr>Crop</vt:lpstr>
      <vt:lpstr>Office Theme</vt:lpstr>
      <vt:lpstr>12_Office Theme</vt:lpstr>
      <vt:lpstr>2_Trebuchet-White Master</vt:lpstr>
      <vt:lpstr>1_Trebuchet-White Master</vt:lpstr>
      <vt:lpstr>3_Trebuchet-White Master</vt:lpstr>
      <vt:lpstr>Moving Towards Reliable and Valid Assessment Processes In  Alaska and Colorado </vt:lpstr>
      <vt:lpstr>Agenda and Speakers</vt:lpstr>
      <vt:lpstr>Steve Lutzky</vt:lpstr>
      <vt:lpstr>Most Frequently Forgotten Truth about Assessment Processes</vt:lpstr>
      <vt:lpstr>Best Approach for Designing Assessment &amp; Support Planning Process</vt:lpstr>
      <vt:lpstr>Types of Decisions Assessment Helps to Make</vt:lpstr>
      <vt:lpstr>Assessment Process vs. Tool</vt:lpstr>
      <vt:lpstr>Example of Work Flow</vt:lpstr>
      <vt:lpstr>Understanding Reliability and Validity</vt:lpstr>
      <vt:lpstr>Reliability and Validity of Assessment Items</vt:lpstr>
      <vt:lpstr>Reliability of the Item</vt:lpstr>
      <vt:lpstr>Validity of the Item</vt:lpstr>
      <vt:lpstr>Value of Using Standardized Items</vt:lpstr>
      <vt:lpstr>Reliability and Validity Challenges Found in Home Grown Tools</vt:lpstr>
      <vt:lpstr>Why Poorly Constructed Assessment Items Can Undermine a System</vt:lpstr>
      <vt:lpstr>Challenge 1: Items assess need for support rather than underlying impairments, strengths and preferences</vt:lpstr>
      <vt:lpstr>Examples of Problematic Items</vt:lpstr>
      <vt:lpstr>Challenge 2: Items Potentially Confound Multiple Underlying Issues</vt:lpstr>
      <vt:lpstr>Challenge 3: Item Language Construction</vt:lpstr>
      <vt:lpstr>Designing a New Assessment Process for All LTSS  Populations</vt:lpstr>
      <vt:lpstr>HCPF Mission</vt:lpstr>
      <vt:lpstr>Current Assessment Tools</vt:lpstr>
      <vt:lpstr>Limitations to Legacy Tools</vt:lpstr>
      <vt:lpstr>Limitations to Legacy Tools (cont.)</vt:lpstr>
      <vt:lpstr>Stakeholder Input into the Development of the Process</vt:lpstr>
      <vt:lpstr>Stakeholder Input into the Development of the Process (cont.)</vt:lpstr>
      <vt:lpstr>Tools Selected as Starting Point for the Assessment Process</vt:lpstr>
      <vt:lpstr>Approach for Developing the New Assessment Process</vt:lpstr>
      <vt:lpstr>PowerPoint Presentation</vt:lpstr>
      <vt:lpstr>Testing the New Approach</vt:lpstr>
      <vt:lpstr>Testing the New Approach (cont.)</vt:lpstr>
      <vt:lpstr>Other LTSS Systems Changes New Assessment Process will Support</vt:lpstr>
      <vt:lpstr>Other LTSS Systems Changes New Assessment will Support (cont.)</vt:lpstr>
      <vt:lpstr>Questions?</vt:lpstr>
      <vt:lpstr>Contact Information</vt:lpstr>
      <vt:lpstr>Thank You!</vt:lpstr>
      <vt:lpstr>State of Alaska Division of Senior and Disabilities Services </vt:lpstr>
      <vt:lpstr>PowerPoint Presentation</vt:lpstr>
      <vt:lpstr>Current Assessment Tools</vt:lpstr>
      <vt:lpstr>Limitations of the Legacy Tools</vt:lpstr>
      <vt:lpstr>Efforts to Obtain Buy-in  on New Process</vt:lpstr>
      <vt:lpstr>Structure of New Assessment Process</vt:lpstr>
      <vt:lpstr>Structure of New Assessment Process (Cont.)</vt:lpstr>
      <vt:lpstr>Testing the New Approach</vt:lpstr>
      <vt:lpstr>Initiatives Supported by  Assessment Process</vt:lpstr>
      <vt:lpstr>Questions? </vt:lpstr>
      <vt:lpstr>PowerPoint Presentation</vt:lpstr>
      <vt:lpstr>One More  Thing…  If time permits.  We should give some thought to constructing support plans.</vt:lpstr>
      <vt:lpstr>Other Comments or Questions?</vt:lpstr>
      <vt:lpstr>Presenter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2016-07-28T12:09:34Z</dcterms:created>
  <dcterms:modified xsi:type="dcterms:W3CDTF">2017-08-18T17:44:51Z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